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sldIdLst>
    <p:sldId id="256" r:id="rId2"/>
    <p:sldId id="303" r:id="rId3"/>
    <p:sldId id="304" r:id="rId4"/>
    <p:sldId id="306" r:id="rId5"/>
    <p:sldId id="300" r:id="rId6"/>
    <p:sldId id="299" r:id="rId7"/>
    <p:sldId id="269" r:id="rId8"/>
    <p:sldId id="278" r:id="rId9"/>
    <p:sldId id="267" r:id="rId10"/>
    <p:sldId id="273" r:id="rId11"/>
    <p:sldId id="316" r:id="rId12"/>
    <p:sldId id="313" r:id="rId13"/>
    <p:sldId id="310" r:id="rId14"/>
    <p:sldId id="312" r:id="rId15"/>
    <p:sldId id="314" r:id="rId16"/>
    <p:sldId id="294" r:id="rId17"/>
    <p:sldId id="307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AAE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59E10-8A5D-4127-BA09-3EDB672076C2}" type="datetimeFigureOut">
              <a:rPr lang="pt-BR" smtClean="0"/>
              <a:t>10/05/2016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E222A-AF40-416C-9CF9-059B0382E47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191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C8ACB-3603-4CB7-A8F3-8532AE1C87B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27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22A-AF40-416C-9CF9-059B0382E47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02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Apresentar os modelos de referencia e um pouco de sua história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C8ACB-3603-4CB7-A8F3-8532AE1C87B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64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Apresentar os modelos de referencia e um pouco de sua história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C8ACB-3603-4CB7-A8F3-8532AE1C87B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64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Apresentar os modelos de referencia e um pouco de sua história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C8ACB-3603-4CB7-A8F3-8532AE1C87B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64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Metafora</a:t>
            </a:r>
            <a:r>
              <a:rPr lang="pt-BR" baseline="0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506D7-EAF7-4DE6-B7DC-BBCD4ED1613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53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506D7-EAF7-4DE6-B7DC-BBCD4ED1613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53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C8ACB-3603-4CB7-A8F3-8532AE1C87B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28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18648" cy="1927225"/>
          </a:xfrm>
        </p:spPr>
        <p:txBody>
          <a:bodyPr/>
          <a:lstStyle/>
          <a:p>
            <a:pPr algn="just"/>
            <a:r>
              <a:rPr lang="pt-BR" sz="4000" cap="none" dirty="0" smtClean="0"/>
              <a:t>Estruturando o Controle Interno Municipal</a:t>
            </a:r>
            <a:endParaRPr lang="pt-BR" sz="4000" cap="none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6400800" cy="532656"/>
          </a:xfrm>
        </p:spPr>
        <p:txBody>
          <a:bodyPr>
            <a:normAutofit/>
          </a:bodyPr>
          <a:lstStyle/>
          <a:p>
            <a:r>
              <a:rPr lang="pt-BR" sz="1600" b="1" i="1" dirty="0" err="1" smtClean="0"/>
              <a:t>Rossana</a:t>
            </a:r>
            <a:r>
              <a:rPr lang="pt-BR" sz="1600" b="1" i="1" dirty="0" smtClean="0"/>
              <a:t> Guerra, CIA, CRMA</a:t>
            </a:r>
            <a:endParaRPr lang="pt-BR" sz="1600" b="1" i="1" dirty="0"/>
          </a:p>
        </p:txBody>
      </p:sp>
    </p:spTree>
    <p:extLst>
      <p:ext uri="{BB962C8B-B14F-4D97-AF65-F5344CB8AC3E}">
        <p14:creationId xmlns:p14="http://schemas.microsoft.com/office/powerpoint/2010/main" val="3262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www.controlsframework.com/images/coso_cube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3666"/>
            <a:ext cx="4613107" cy="36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72" y="5661248"/>
            <a:ext cx="2726927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1"/>
          <p:cNvSpPr txBox="1">
            <a:spLocks/>
          </p:cNvSpPr>
          <p:nvPr/>
        </p:nvSpPr>
        <p:spPr>
          <a:xfrm>
            <a:off x="585063" y="6206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b="1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</a:rPr>
              <a:t>Entendimento Comum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Estrutura</a:t>
            </a:r>
            <a:endParaRPr lang="pt-BR" sz="2400" b="1" dirty="0">
              <a:solidFill>
                <a:schemeClr val="tx1"/>
              </a:solidFill>
            </a:endParaRPr>
          </a:p>
          <a:p>
            <a:pPr algn="just"/>
            <a:endParaRPr lang="pt-BR" sz="2800" b="1" dirty="0"/>
          </a:p>
          <a:p>
            <a:endParaRPr lang="pt-BR" sz="2800" i="1" dirty="0" smtClean="0">
              <a:solidFill>
                <a:schemeClr val="tx1"/>
              </a:solidFill>
            </a:endParaRPr>
          </a:p>
          <a:p>
            <a:pPr marL="388620" indent="-342900" algn="just"/>
            <a:endParaRPr lang="pt-B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52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72" y="5661248"/>
            <a:ext cx="2726927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1"/>
          <p:cNvSpPr txBox="1">
            <a:spLocks/>
          </p:cNvSpPr>
          <p:nvPr/>
        </p:nvSpPr>
        <p:spPr>
          <a:xfrm>
            <a:off x="585063" y="6206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b="1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</a:rPr>
              <a:t>Entendimento Comum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Estrutura</a:t>
            </a:r>
            <a:endParaRPr lang="pt-BR" sz="2400" b="1" dirty="0">
              <a:solidFill>
                <a:schemeClr val="tx1"/>
              </a:solidFill>
            </a:endParaRPr>
          </a:p>
          <a:p>
            <a:pPr algn="just"/>
            <a:endParaRPr lang="pt-BR" sz="2800" b="1" dirty="0"/>
          </a:p>
          <a:p>
            <a:endParaRPr lang="pt-BR" sz="2800" i="1" dirty="0" smtClean="0">
              <a:solidFill>
                <a:schemeClr val="tx1"/>
              </a:solidFill>
            </a:endParaRPr>
          </a:p>
          <a:p>
            <a:pPr marL="388620" indent="-342900" algn="just"/>
            <a:endParaRPr lang="pt-BR" sz="1400" b="1" dirty="0" smtClean="0"/>
          </a:p>
        </p:txBody>
      </p:sp>
      <p:pic>
        <p:nvPicPr>
          <p:cNvPr id="2050" name="Picture 2" descr="Adra_COSO_pyramid_20151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8" y="1916833"/>
            <a:ext cx="5376834" cy="44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controlsframework.com/images/coso_cube_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30" y="2420888"/>
            <a:ext cx="2443508" cy="19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72" y="5661248"/>
            <a:ext cx="2726927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1"/>
          <p:cNvSpPr txBox="1">
            <a:spLocks/>
          </p:cNvSpPr>
          <p:nvPr/>
        </p:nvSpPr>
        <p:spPr>
          <a:xfrm>
            <a:off x="467544" y="6071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b="1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</a:rPr>
              <a:t>Entendimento Comum</a:t>
            </a:r>
          </a:p>
          <a:p>
            <a:pPr algn="just"/>
            <a:endParaRPr lang="pt-BR" sz="2800" b="1" dirty="0" smtClean="0"/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Limitações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Segurança Razoável;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Julgamentos errôneos; </a:t>
            </a:r>
            <a:endParaRPr lang="pt-BR" dirty="0" smtClean="0">
              <a:solidFill>
                <a:schemeClr val="tx1"/>
              </a:solidFill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Decisões equivocadas;</a:t>
            </a:r>
            <a:endParaRPr lang="pt-BR" dirty="0">
              <a:solidFill>
                <a:schemeClr val="tx1"/>
              </a:solidFill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Erros e enganos;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Conluio </a:t>
            </a:r>
            <a:r>
              <a:rPr lang="pt-BR" dirty="0">
                <a:solidFill>
                  <a:schemeClr val="tx1"/>
                </a:solidFill>
              </a:rPr>
              <a:t>entre partes;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Custo.</a:t>
            </a:r>
          </a:p>
          <a:p>
            <a:pPr algn="just"/>
            <a:endParaRPr lang="pt-BR" sz="2800" b="1" dirty="0">
              <a:solidFill>
                <a:schemeClr val="tx1"/>
              </a:solidFill>
            </a:endParaRPr>
          </a:p>
          <a:p>
            <a:pPr algn="just"/>
            <a:endParaRPr lang="pt-BR" sz="2800" b="1" dirty="0"/>
          </a:p>
          <a:p>
            <a:endParaRPr lang="pt-BR" sz="2800" i="1" dirty="0" smtClean="0">
              <a:solidFill>
                <a:schemeClr val="tx1"/>
              </a:solidFill>
            </a:endParaRPr>
          </a:p>
          <a:p>
            <a:pPr marL="388620" indent="-342900" algn="just"/>
            <a:endParaRPr lang="pt-B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1797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xQVFRUUFRcUGBUYFRgYGBcXGBQVFhQYFBQXHSYeHRkjHBcVHy8gJScpLCwtFh4xNjAqNSYrLCoBCQoKDgwOGg8PGi0kHyQqLCw1LCwtLDQsNC8sLS8sLSwqLCk0KS00MiwtLC0vLS4sKiw1LCwsLCksLywpLCwsLP/AABEIAIwA8AMBIgACEQEDEQH/xAAcAAACAwEBAQEAAAAAAAAAAAAABQMEBgEHAgj/xABFEAACAAQDBAcDCQYFBAMAAAABAgADBBESITEFBkFREyIyYXGRoQdSgRQVI0JTscHR8GJygpKy4TM0Q4PSJFRzohZjk//EABsBAAEFAQEAAAAAAAAAAAAAAAABAwQFBgIH/8QAOBEAAQMCAwMJBgUFAAAAAAAAAQACAwQREiExBUFhEzJRcYGRscHwBhQiUqHRFSNCguEWJGKS8f/aAAwDAQACEQMRAD8A9vggggQiCCCBCIIIIEIggjhcCBC7BC2p24i5L1j3ZDzhZP2pMbjYchlFRU7YpoMr4j0D76KQyne/gtDNqFXVgPjFOZtmWOJPgPzjPnPviObPVe0wHifwikk2/M82iYB3k+SlCjaOcU9feAcEPxMQnbze6vmYUqzN2JU1xzCEDze0SLR1B0p2/ieWPuJjj3jasuYDv9QPJLgp26ph8+vyX1gG3n5L6xQGz6r7Bf8A9l/4xxqCq/7dT/vJ/wAYXDtf/L6I/t+CaLt9uKjzMTJt9eKkesIGSeO1Szf4Wlv9zRWm7VVP8QTJX/klso/nsV9YPetqxc4E/tv4BJydO7TxWxlbVlt9a3iLRaWYDoQfCMbJnq4ujKw5qwI8xE0uaV7JI8Idi9oJGm0rB2ZeKR1GDzStdBGfkbbcZMMQ8jDWl2kj6Gx5HWL2l2pT1GTXWPQcior4Hs1CtwRy8diyTCIIIIEIggggQiCCCBCIIhnViJ23Vb8yB95iP50k/ay/5x+cCFagir86SvtU/nH5wfOkr7VP5x+cCFagJiqdqSvtZf8AMPzihtHbyjqSmV34kG6oObW1PJePhDU0rYWF7zYBdNaXGwVyu2osrI5sdFGvieQ74RVVY8ztHL3R2R+Z8YgUakkknMk5k+MDNbUgXyFyB6mMRW7UmrHcnHcNO4anr+3irOKBsYudV0xJTUbzOwuXvHJfgdT8Iu0smQoxTJsskZ2LjCO/M+phBvB7XaWRdZINQ44qQssf7hvf4AxPpNhgAPqT+0eZ+3egSSSnDA2/H15rQpu5kccxiToFGFQeGmZ8CYrbt1cqXJYTGlrMkO0ibMKrKxOtjiu1tVZW+Jjyfa3tQrp5sJgkqcsMoYfNzdvXjFPaO6FWZ1n+lYsFLF2axJRRiLdbV108bWtF9EyKEWiZZSPwx5I5eQC+71YL2Wq9omz5eTVUsnkt3/oBEUU9rNAXVRMfrMFv0TBRcgXJNrDPWPCZ8hkYowsykqRyINmGROYOUR2hzlnKa3Y0NucT3L39/aZSgkETbgkH6Pkbc4+5ftKozq0xfGW34XjxygqMaC5uRkYtSpZZgo1YhRfIXJAFzwHfF/FSxSMDxfMLEzSSwyujdqDZe0U++dG+QqEB5MSv9QEfG8FcZktJUiY6tUOJYnSgH6IAY3YsAVXqggX4kR5b/wDHZpJw2YAkXN0zGRurgEC+V7Zki3dNT7vVCTAEYKbgFkmEam1yFz1DfyGG3Ukf6X9/oJBUP3tXqdXupTTesZSq/vy7y3H8SW9bwqqd2aiXnJnCcB/pzgA38M5B/UpjFbN3/q5VruJq8n1/nFj53jY7H9pEibYTbym7+z8GivqtltkH5jA7jv8AupUVWP0mypy9pDH0c1WkzfcmZYv/ABv2XHgYuw/qlp6iXhmdHMQ8DY/Ecj3iMtXbOmUnWlsainGqXxTpQ/Y+0Qcj1h3xkK3YLmfHTm/A69nSrSKrvk9OaLa7Lk3WHqIeSKgOLqbj9axj6WpWYiujBlYXDDQ/rlFqmqmltdfiOBiPQbXkpzyc2bfqPXQu5aYPF26rVwRVp9oKy3uB48DEnyxPeXzjaRvbI0OYbgqsIINipoIi+Vp7y+cfSTQ2hB8I7SL7ggggQsntmcgqHDi98HDgFzHP4CF61Em4PRnK2rXvm3fbiP1nDDa8xhUTAqBrhc7XI6nD8IrzKxr9WUM7cCfqgZZaZ+sKhUquYpbqjDlmO++ljplb1iAwzNZMB/wgDbkcrm+XLW0RHaJv2E10sdQeMKhLp7kWVc3c4VHiL3/dAuYa0dKJa4RnxJ4sx1J8f7RS2e/TTZk4gAL9CltAF/xCPFrL4JDKMNtutM03It5rfHf3ad/SrSljwtxHUrjtYXOkINt7bWShmTL8lUDMnkOA5kn1hpXzM8PLXx/tC+rpxMQqdDFzsfZwgi5V3PcO4ete5MTTBz7HNo14rzTbO8U2oPWOFL3Esdkcr+8e8xRoqbpJqICAXYLc6C5zJ7gLk+Eauv3F1KGMlVU5RmRhYqbGLGRjmm5WmoaqGZhjiGG27z4p9M3PNyUnyil2wMWAJUNLCsbXA6rhsjbI8cosnYtSL/8AWJa7XtNf7UB+/UhiONhqbxlLDkI4BfQX+EcjPQJ2QFg/MkHaB91o33Td2LGokm7WLFmJORJJuL8NTr96jauzuhmmXjD2C9ZRYEsoJt4EnOPiVs2Y3Zlk/CLkvdiobSWR8I65Nx3KOK+GM/FJfgApNjyrJiP1jf4DIfjGlGx5RRD0wW8tXbEVbrG4KhQQVtbje94pfMVSoAWVoLcco+G2VUjWT5E/lGijmiYxrA61uCwc7ZZpXSOGZN01bZg/7tb9YnrkglCFJxYu+w42U20jvzSt8qxc7AXJGQLWuQ+VipI7yIRvKmL2pLj4XiMzxxy/eBEPNex2j/BR3Mc3VqcVeyJaS2YT0dgclUDPrgE3xciIVQD9GI589UXExsP1pEgfCMymdTYBMNibzTZM/o1N1sCQe/lyj0bZe3Fm5HJhw/KPJd3l6Sc8yxAOl41IJBBU2YZg/rhGHqdpYKtwObSfRWtgocVM35lotpURpWaokgmUTinSVHnOlD3hqV+sLwwlTQyhlIKsAwI0IOhHdHxsDbAnJnkwyYd/H4RQopXyeoen/wBNgZ0nuW/0ssdysQQOTnlFbtuga5nvMeu/iOn1uzTdNKQcDk5kTsJ7jrFyF0W6Z7i3L7oibBrSyT3d2h06/wCfFd1UVxjCmiakqMDX4HWIYDGzVatBeCKOzam4wnUaeH9ovQiFj9vVLJUOFNr4Tw93vii+0HP1vh5c/C8Wd5P8y/gv9MLY6QrBr5nvH07uHwEVqqcbM+bNZm7ybE6eMdMfaUrMLqVGepBPkARDE9RHTsxyGwXbGF5sFW2RtNJciWmGaWCDFaU/aPWfMgDtExcl7el9Iqus1MRyZ0shIzw4rmxy4xBN2HMbWpdR/wDWiL6kE+sZjeHcQ5zA0yoXUrMdnZe8LezD4XjINj2ZLJbG65Op0v3KeXTtGgTes3lpkY458vFrhDYmvx6qXMKKz2hU6A4Vmuf3Qg82N/SMyZAUWUBRpZRYegEJ62XGtEwLsIVfbK69N2FvXIqh1Gs/GW2TD8x3iFe+G75mETZfaAsRzHD9d8efStiTiwYfR2zDHIjwAz+6PQd19usbSZzYmAycixYd/ePxjvEx/wAN07FI+F2NmRSbZe5bzM5hsOX9o2ewt1pEpwGUG+Xx4QyUco+kQkgDibCHQANE297nm7jcp3K2XLXRR5RYWSBwEfSjLW9uPPKOwq4Xzgg6Mco+oIEKJqVTqoPwilU7AkzB1kHlDKCBCxu0NwEzMo4Ty4eUYyq3RmCeemNxwHC3hHssJN4UHUIXG+IELa91XrPf9mwziNWF3IOAcQpFK1vLAkXWPpqZUFl0ia0M/nBDdmkl874mIOXeQoHG3xBj6faChgxpwM1OgGYJOtuItp7ufGMkYwcy7xWixkZBvgleza0yatDfqzQQfFbZ+RHlGo3qS0lZ47VM6zfFb4Zo8Cp9Iwm1XImSADZsbWNr26gztxzINo2NbSzxRu02oV0FLMDp0CrjbAbMHuSv430jR0Q5WkDX6WI7Mx4KirBhnJHApt+v15iJaY2bxuPyipSqRLQHUIoPjhAP3RZkdoeMYKncWTsI3OHip7hdpv0K6IIBBHqCo19I5BBGoh3ImhlBHH9GEUXtlE3Pu/j3QhQs5vJ/mX8F/phbDLeT/Mv4L/TC2FQuGGslbKB3CFcMqV7qO7KM17RNcYWOGgOfdkptGRiIUsEEEYxWSzO9m78tpbTgMLLYth0YXAYsOdje/dGUFGq6AA8+PnHp02WGUqRcEEEcwcjGE2pstpDYWzU9h+BHIn3xy4xd0FSSOTcepRZmZ4gkk9YXTxxFwQbgg2IPMGG89IW1CxoIXKG4Jns3fp5fVnL0gH11sH8SpyPpGy3d3to5jX6dFa1gsw9G2ep6+R8zHk1QIWVL6309ItmPJTJC/TMqcGF1YMOYII8xH3ePzrujPmSnM6USjEYEI1se0QuhJ7Iy5xrE31rACemNgbElENjyJw65HI8oeTZNl69BePIxv/V6dMvL/Dl3+6PiZvvWEA9OQDoQiAHjkcOcKkxL18RDOrEQgM6qWNgCwBJOgAOd48Zqd46h+3UTSOXSED0IFopBjcPne9w3G62ORPEXHpAjEvXa3ehFyljGeZuFH4mES7VmdIZlwWItci9hcXAGgGo8CecZ7YNWXQ31uYbRkaupmdIWuOh3LTU1PEGXaNRvTBduTB7tr3tYkaAHInQ2HlHTt+bn2cxa9rnQ99uJ8TC28KtsbVKnopWc1ssvqA8f3uXnDMJmleGMJTkohjbicAp5U1qzaV8rSzYkdnFcY7X7wB8I3e21xS0kfasAe6WhVpnnYL/FCrcndwU0rE+Rtck8AMyT4Qzp+u7TiLYgFQHVZYNxlzYkt5cou6+cUVLYHM5Dr3nz61RMBmkudPWStGJKYdbwiO8WaaXlfnGS2XTmepaNwNz1D+clOnfhYVPBBBHoypl9SpZYgDjDuTJCqAOHr3xBQ0uAXOp17u6LUIhZLeHZ8wzywRmDAWIF9BY3txhb83Tfs3/lP5Rv4ILoXn5oJv2b/wAhialp5inNHsf2TG6jhhiohbPGY36FdMcWOxBZOQmJgL2vxiZ6E31X+9s/W4i1tXZtjjUZHtDl3iFcefzwikcYpWXN8je1wrZruUGJpVlqIjiLWvx+PCI6nZeNWDBWW1yDnx5c4jgB9YY5SL5Ldq7wu6fosvtHcy+cl7fsPmB3B9R8bxlNqbCny74pTW5gYh5rHqcESYNpyxa59a4dA08F4JWvbXKELzOlcLouIAnxIEbj2lb2JUMZEhVMtD154UXdh9WW1uwM8+MYeSpLKqC5uLDjkb/h6xuaRz3xh724SdyrJLA2BWwpRgZcA7LLhXmVYFR5gecaiftmqLFegR+tYhAZi4sMwWJQkYhiYEa5kHXPLG4PEcRw8ov/AD9UZ/SnM3Nggz4nIcTYnmQCbkCJqipu21asg4qa4DZjo3sCCWC3FiLXXwwLEkzbVUxxGlXmLo9rYlIwg/VyGQyzvyhIm36gEWmsLdy945adYwNvBUZ3mtZtQQljkBYi1iMgLd0CVM6WuqQJkxacHpcBxFW1VFVTLF9SGD3A1J8Iobbr5swSxMlCUFxsowsoONhiIB71GmpJiI7yTxb6Y5DCMk7NrFezmCBYjiNYrVG0Zk4jEzzCL2uLnO187DWw8oEWUmzK7omvwOsaRa9CmMsABqSbWhDQbu1M42SWR3mN5u97MyV+ntbWK2qoI53YtCrGnrJIRhOYWQfaM2obBSo3IzMJv/AOHifKNduruD0IxzFJbtEkfEkmNrS7Np6NbAAHkBdj4CKVbXtNyOSe5z/fPHw08Yjy1NLs5lhzujeev11IJlqXXP8ACpTn6XIf4QI/3LZj+C44625RLBEtLSmY1l+J4DxMY+eeavmvqToBu9dKmta2JqKenLnIE+EXhSv7reUNqSlEtbD4nme+J42mzKAUceebjqfJVk0vKO4JH8mf3W8otUFGb3YWtoDz5/CGUEWiYRBBBAhEEEECEQQQQIXCIS7Q2R9aWPFf+MO44REOro46pmCQdu8JyOR0ZuFkDBGkrNlrMzOR5j8ecJqrZbpwxDmPxEYur2TPTZgYm9I8wrOOoa/gVUjAe0fedkvSy7riUGYwyJU6IpGgPE/CN9HkntEpJk7agkykMyZMWWFQasbeVsjcnICOtixMkqgHi9hftSVLi1mSx0unea6y5S4mbJVH38gBrfQC8e8bi+zykpae0wpMnzADMci1uOCWG0QebHM8oWbM3DTZcqmZ2Vp86eBOmE2UDopjCWhOiBrH9ogHlGnHCL/ae1H0crWNaCCL5+uCiQwCRtyVPXez6mm8IUzfZHIOhIhikwjQkeBida+YPrtEdntDGeew9h/4uzRncVnj7Hpd+2Yo7M9mcl6iolGZiMky+qBYqHl4rE8bm5jXnaMz3zHFrnuTiNzqcrm2lzDv9QwfK76fdJ7o/pCpU3stpl1F4b026tJJ+qotztFN6tzqzeZiInnDEntEP0R95XQozvKdGvkyxZBf90W9TFSo2y7ZL1R3Znz4QvP6MfCTgxsl3PJAW9Rl6xWSbVrKk4WZcGjPzKfFPGzM/VSd/HzMcLW1i5T7Fmv2rSx39ZvIZDzMOKPZEuXmBib3mzPw4D4Q5T7EqJjil+Eccz661y+qY3JuaU0WyXfNuqvf2j4Dh4nyh9Ipwi2UWH3+JiQCOxqqSghpW2jGfTvUCSV0hzRBBBE5NIggggQiCCCBCIIIIEIggjogQvgt66d+unlHVa8Z3e6gnO0iZIQs8hpjrmB1jKKKDfhZmhFS7KrZEroZInLgDqlimDo7zbt1r/TFyrC/Ar+1Ahb7Hn+vWAnnGGq9m1ofEvSlkM0S2xJc3l1CqXNusbdGAWyBK98TTKWuZWKmcQuDolfoySOmnEtMBHbCiVa+gI43IELWVGz0fVRfnofOF2z915EqpmVAF50xQmJrXVF+qvIE5mM1PramVOkSps2cFLAlsmYgvTixwjrXPTKQOypLcBE+8tJVrPnVUsWCIZCYRebgMssWTMrbpSuRF7ywYZFPEH8oGjF0rrEbWvktjV0iOuGYisvJgCPWE7bmU2ssPK75UxkHf1QcPpGeq1rJhmygKlgZRCK+EL0b/KgROOX0hAlAZ3HVvxiUSNoLiAMxbI+FVSXYgmZfrYgomdkr1T9XgWs45jXizhfrSAkaJs26jjsVUy3J0R/UAGI23cqRpNkN4ynB/wDV4rS9lTxTS8KzQy1rzrFhjwM03o2m21HWQsNbXvpHVpKqZQTlmdPixSioLKJ3V6Jp+EiwtjEzDzGmREQX7MpHaxjw8LJ0TSDephsOq50x+M38o6Nh1POnHxmH0sIWzKCulrhlNNVCzPkquys0yrK4VxL1c6ckE2zz1Yww3goKo1DvT4xeQoDKVGJ5aVbS1OLhjaVlxvra8Nfg9H8n1P3S+8SdKmTd2edZspfCUx/qeLEvdf3p8w9yhUHoCYQCjrpZZZZnAD5QVyV8TtNqWGJmYAKQ1PhNm4gDWLc+mrkZrNOdc07S3w9HT2cBQDix9MbCxOYFsiHW7NpW6Rjx8UhmkO9PZe79OuZQMRqZjF7cdGNhzhjIAwjDbCRla1rd1sox9JsqoNJM6WWzO82TNdDhBmqqyOkUi5W5CEYb2JFr2OZUSapT/wBNKmyUKs0uWMAS56czTNUk4WY9EVXhi/eia1jWCzQB1JoknVbOAmMP801nygHHUAErL6TGh+iE5HmXysGILANa9rgaCLOy6SraqlNOEwpLmMzFitg5SpUmVb/TwtJHj/FHaRa2XOBvYg2NjYjI8jyMfcYug3YnS2lurOjPPcTQiy1tJM2dN6zAEsWPR5nMAkC2IxyiFddOl+U4MS4wpl4+mwdfCdPk+O9vwECFtYIxKLXhSWM5m6dTgCqqnOZcCbjJEsjouthsLZjNrPd3OnvOE7pCOlOBnsCQb5BBcADIXBsdbA3ECE5gjpjkCEQQQQIRBBBAhEdEcjogQuwWgggQiC0EECF82jto7BAhctBHYIELhjzbZe9lThE6c0xkarmSFAWnCMstqo/RkXfISVU4sJuwINrx6VFSfs+W8soyKVOK62AHWBDEW0JxHMZ5wIWET2rkSBOeQiqyTnl/T5P0SSGwguinETOw2trLYi4IiSs9pry1VvkoImTKhVtPGaU8wS5jXK2DEkWUkZBiSMr6fZu6FLTqVSSpxMGJcYzcKFXN76KAPAQxehlsFBRCFbGoKg2YEnELjJrkm4zzMCEm2ztdpVdRSxNRUnNNR5bYbtaUzIysTi7SgWGt40QivNopbOGZEZl0YqpIzvkSLjOJ0MCF9QWgggQiCCCBCIIIIEItBBBAhcaOR1o5AhEEEE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SEBUUExQVFRUUFRcUGBUYFRgYGBcXGBQVFhQYFBQXHSYeHRkjHBcVHy8gJScpLCwtFh4xNjAqNSYrLCoBCQoKDgwOGg8PGi0kHyQqLCw1LCwtLDQsNC8sLS8sLSwqLCk0KS00MiwtLC0vLS4sKiw1LCwsLCksLywpLCwsLP/AABEIAIwA8AMBIgACEQEDEQH/xAAcAAACAwEBAQEAAAAAAAAAAAAABQMEBgEHAgj/xABFEAACAAQDBAcDCQYFBAMAAAABAgADBBESITEFBkFREyIyYXGRoQdSgRQVI0JTscHR8GJygpKy4TM0Q4PSJFRzohZjk//EABsBAAEFAQEAAAAAAAAAAAAAAAABAwQFBgIH/8QAOBEAAQMCAwMJBgUFAAAAAAAAAQACAwQREiExBUFhEzJRcYGRscHwBhQiUqHRFSNCguEWJGKS8f/aAAwDAQACEQMRAD8A9vggggQiCCCBCIIIIEIggjhcCBC7BC2p24i5L1j3ZDzhZP2pMbjYchlFRU7YpoMr4j0D76KQyne/gtDNqFXVgPjFOZtmWOJPgPzjPnPviObPVe0wHifwikk2/M82iYB3k+SlCjaOcU9feAcEPxMQnbze6vmYUqzN2JU1xzCEDze0SLR1B0p2/ieWPuJjj3jasuYDv9QPJLgp26ph8+vyX1gG3n5L6xQGz6r7Bf8A9l/4xxqCq/7dT/vJ/wAYXDtf/L6I/t+CaLt9uKjzMTJt9eKkesIGSeO1Szf4Wlv9zRWm7VVP8QTJX/klso/nsV9YPetqxc4E/tv4BJydO7TxWxlbVlt9a3iLRaWYDoQfCMbJnq4ujKw5qwI8xE0uaV7JI8Idi9oJGm0rB2ZeKR1GDzStdBGfkbbcZMMQ8jDWl2kj6Gx5HWL2l2pT1GTXWPQcior4Hs1CtwRy8diyTCIIIIEIggggQiCCCBCIIhnViJ23Vb8yB95iP50k/ay/5x+cCFagir86SvtU/nH5wfOkr7VP5x+cCFagJiqdqSvtZf8AMPzihtHbyjqSmV34kG6oObW1PJePhDU0rYWF7zYBdNaXGwVyu2osrI5sdFGvieQ74RVVY8ztHL3R2R+Z8YgUakkknMk5k+MDNbUgXyFyB6mMRW7UmrHcnHcNO4anr+3irOKBsYudV0xJTUbzOwuXvHJfgdT8Iu0smQoxTJsskZ2LjCO/M+phBvB7XaWRdZINQ44qQssf7hvf4AxPpNhgAPqT+0eZ+3egSSSnDA2/H15rQpu5kccxiToFGFQeGmZ8CYrbt1cqXJYTGlrMkO0ibMKrKxOtjiu1tVZW+Jjyfa3tQrp5sJgkqcsMoYfNzdvXjFPaO6FWZ1n+lYsFLF2axJRRiLdbV108bWtF9EyKEWiZZSPwx5I5eQC+71YL2Wq9omz5eTVUsnkt3/oBEUU9rNAXVRMfrMFv0TBRcgXJNrDPWPCZ8hkYowsykqRyINmGROYOUR2hzlnKa3Y0NucT3L39/aZSgkETbgkH6Pkbc4+5ftKozq0xfGW34XjxygqMaC5uRkYtSpZZgo1YhRfIXJAFzwHfF/FSxSMDxfMLEzSSwyujdqDZe0U++dG+QqEB5MSv9QEfG8FcZktJUiY6tUOJYnSgH6IAY3YsAVXqggX4kR5b/wDHZpJw2YAkXN0zGRurgEC+V7Zki3dNT7vVCTAEYKbgFkmEam1yFz1DfyGG3Ukf6X9/oJBUP3tXqdXupTTesZSq/vy7y3H8SW9bwqqd2aiXnJnCcB/pzgA38M5B/UpjFbN3/q5VruJq8n1/nFj53jY7H9pEibYTbym7+z8GivqtltkH5jA7jv8AupUVWP0mypy9pDH0c1WkzfcmZYv/ABv2XHgYuw/qlp6iXhmdHMQ8DY/Ecj3iMtXbOmUnWlsainGqXxTpQ/Y+0Qcj1h3xkK3YLmfHTm/A69nSrSKrvk9OaLa7Lk3WHqIeSKgOLqbj9axj6WpWYiujBlYXDDQ/rlFqmqmltdfiOBiPQbXkpzyc2bfqPXQu5aYPF26rVwRVp9oKy3uB48DEnyxPeXzjaRvbI0OYbgqsIINipoIi+Vp7y+cfSTQ2hB8I7SL7ggggQsntmcgqHDi98HDgFzHP4CF61Em4PRnK2rXvm3fbiP1nDDa8xhUTAqBrhc7XI6nD8IrzKxr9WUM7cCfqgZZaZ+sKhUquYpbqjDlmO++ljplb1iAwzNZMB/wgDbkcrm+XLW0RHaJv2E10sdQeMKhLp7kWVc3c4VHiL3/dAuYa0dKJa4RnxJ4sx1J8f7RS2e/TTZk4gAL9CltAF/xCPFrL4JDKMNtutM03It5rfHf3ad/SrSljwtxHUrjtYXOkINt7bWShmTL8lUDMnkOA5kn1hpXzM8PLXx/tC+rpxMQqdDFzsfZwgi5V3PcO4ete5MTTBz7HNo14rzTbO8U2oPWOFL3Esdkcr+8e8xRoqbpJqICAXYLc6C5zJ7gLk+Eauv3F1KGMlVU5RmRhYqbGLGRjmm5WmoaqGZhjiGG27z4p9M3PNyUnyil2wMWAJUNLCsbXA6rhsjbI8cosnYtSL/8AWJa7XtNf7UB+/UhiONhqbxlLDkI4BfQX+EcjPQJ2QFg/MkHaB91o33Td2LGokm7WLFmJORJJuL8NTr96jauzuhmmXjD2C9ZRYEsoJt4EnOPiVs2Y3Zlk/CLkvdiobSWR8I65Nx3KOK+GM/FJfgApNjyrJiP1jf4DIfjGlGx5RRD0wW8tXbEVbrG4KhQQVtbje94pfMVSoAWVoLcco+G2VUjWT5E/lGijmiYxrA61uCwc7ZZpXSOGZN01bZg/7tb9YnrkglCFJxYu+w42U20jvzSt8qxc7AXJGQLWuQ+VipI7yIRvKmL2pLj4XiMzxxy/eBEPNex2j/BR3Mc3VqcVeyJaS2YT0dgclUDPrgE3xciIVQD9GI589UXExsP1pEgfCMymdTYBMNibzTZM/o1N1sCQe/lyj0bZe3Fm5HJhw/KPJd3l6Sc8yxAOl41IJBBU2YZg/rhGHqdpYKtwObSfRWtgocVM35lotpURpWaokgmUTinSVHnOlD3hqV+sLwwlTQyhlIKsAwI0IOhHdHxsDbAnJnkwyYd/H4RQopXyeoen/wBNgZ0nuW/0ssdysQQOTnlFbtuga5nvMeu/iOn1uzTdNKQcDk5kTsJ7jrFyF0W6Z7i3L7oibBrSyT3d2h06/wCfFd1UVxjCmiakqMDX4HWIYDGzVatBeCKOzam4wnUaeH9ovQiFj9vVLJUOFNr4Tw93vii+0HP1vh5c/C8Wd5P8y/gv9MLY6QrBr5nvH07uHwEVqqcbM+bNZm7ybE6eMdMfaUrMLqVGepBPkARDE9RHTsxyGwXbGF5sFW2RtNJciWmGaWCDFaU/aPWfMgDtExcl7el9Iqus1MRyZ0shIzw4rmxy4xBN2HMbWpdR/wDWiL6kE+sZjeHcQ5zA0yoXUrMdnZe8LezD4XjINj2ZLJbG65Op0v3KeXTtGgTes3lpkY458vFrhDYmvx6qXMKKz2hU6A4Vmuf3Qg82N/SMyZAUWUBRpZRYegEJ62XGtEwLsIVfbK69N2FvXIqh1Gs/GW2TD8x3iFe+G75mETZfaAsRzHD9d8efStiTiwYfR2zDHIjwAz+6PQd19usbSZzYmAycixYd/ePxjvEx/wAN07FI+F2NmRSbZe5bzM5hsOX9o2ewt1pEpwGUG+Xx4QyUco+kQkgDibCHQANE297nm7jcp3K2XLXRR5RYWSBwEfSjLW9uPPKOwq4Xzgg6Mco+oIEKJqVTqoPwilU7AkzB1kHlDKCBCxu0NwEzMo4Ty4eUYyq3RmCeemNxwHC3hHssJN4UHUIXG+IELa91XrPf9mwziNWF3IOAcQpFK1vLAkXWPpqZUFl0ia0M/nBDdmkl874mIOXeQoHG3xBj6faChgxpwM1OgGYJOtuItp7ufGMkYwcy7xWixkZBvgleza0yatDfqzQQfFbZ+RHlGo3qS0lZ47VM6zfFb4Zo8Cp9Iwm1XImSADZsbWNr26gztxzINo2NbSzxRu02oV0FLMDp0CrjbAbMHuSv430jR0Q5WkDX6WI7Mx4KirBhnJHApt+v15iJaY2bxuPyipSqRLQHUIoPjhAP3RZkdoeMYKncWTsI3OHip7hdpv0K6IIBBHqCo19I5BBGoh3ImhlBHH9GEUXtlE3Pu/j3QhQs5vJ/mX8F/phbDLeT/Mv4L/TC2FQuGGslbKB3CFcMqV7qO7KM17RNcYWOGgOfdkptGRiIUsEEEYxWSzO9m78tpbTgMLLYth0YXAYsOdje/dGUFGq6AA8+PnHp02WGUqRcEEEcwcjGE2pstpDYWzU9h+BHIn3xy4xd0FSSOTcepRZmZ4gkk9YXTxxFwQbgg2IPMGG89IW1CxoIXKG4Jns3fp5fVnL0gH11sH8SpyPpGy3d3to5jX6dFa1gsw9G2ep6+R8zHk1QIWVL6309ItmPJTJC/TMqcGF1YMOYII8xH3ePzrujPmSnM6USjEYEI1se0QuhJ7Iy5xrE31rACemNgbElENjyJw65HI8oeTZNl69BePIxv/V6dMvL/Dl3+6PiZvvWEA9OQDoQiAHjkcOcKkxL18RDOrEQgM6qWNgCwBJOgAOd48Zqd46h+3UTSOXSED0IFopBjcPne9w3G62ORPEXHpAjEvXa3ehFyljGeZuFH4mES7VmdIZlwWItci9hcXAGgGo8CecZ7YNWXQ31uYbRkaupmdIWuOh3LTU1PEGXaNRvTBduTB7tr3tYkaAHInQ2HlHTt+bn2cxa9rnQ99uJ8TC28KtsbVKnopWc1ssvqA8f3uXnDMJmleGMJTkohjbicAp5U1qzaV8rSzYkdnFcY7X7wB8I3e21xS0kfasAe6WhVpnnYL/FCrcndwU0rE+Rtck8AMyT4Qzp+u7TiLYgFQHVZYNxlzYkt5cou6+cUVLYHM5Dr3nz61RMBmkudPWStGJKYdbwiO8WaaXlfnGS2XTmepaNwNz1D+clOnfhYVPBBBHoypl9SpZYgDjDuTJCqAOHr3xBQ0uAXOp17u6LUIhZLeHZ8wzywRmDAWIF9BY3txhb83Tfs3/lP5Rv4ILoXn5oJv2b/wAhialp5inNHsf2TG6jhhiohbPGY36FdMcWOxBZOQmJgL2vxiZ6E31X+9s/W4i1tXZtjjUZHtDl3iFcefzwikcYpWXN8je1wrZruUGJpVlqIjiLWvx+PCI6nZeNWDBWW1yDnx5c4jgB9YY5SL5Ldq7wu6fosvtHcy+cl7fsPmB3B9R8bxlNqbCny74pTW5gYh5rHqcESYNpyxa59a4dA08F4JWvbXKELzOlcLouIAnxIEbj2lb2JUMZEhVMtD154UXdh9WW1uwM8+MYeSpLKqC5uLDjkb/h6xuaRz3xh724SdyrJLA2BWwpRgZcA7LLhXmVYFR5gecaiftmqLFegR+tYhAZi4sMwWJQkYhiYEa5kHXPLG4PEcRw8ov/AD9UZ/SnM3Nggz4nIcTYnmQCbkCJqipu21asg4qa4DZjo3sCCWC3FiLXXwwLEkzbVUxxGlXmLo9rYlIwg/VyGQyzvyhIm36gEWmsLdy945adYwNvBUZ3mtZtQQljkBYi1iMgLd0CVM6WuqQJkxacHpcBxFW1VFVTLF9SGD3A1J8Iobbr5swSxMlCUFxsowsoONhiIB71GmpJiI7yTxb6Y5DCMk7NrFezmCBYjiNYrVG0Zk4jEzzCL2uLnO187DWw8oEWUmzK7omvwOsaRa9CmMsABqSbWhDQbu1M42SWR3mN5u97MyV+ntbWK2qoI53YtCrGnrJIRhOYWQfaM2obBSo3IzMJv/AOHifKNduruD0IxzFJbtEkfEkmNrS7Np6NbAAHkBdj4CKVbXtNyOSe5z/fPHw08Yjy1NLs5lhzujeev11IJlqXXP8ACpTn6XIf4QI/3LZj+C44625RLBEtLSmY1l+J4DxMY+eeavmvqToBu9dKmta2JqKenLnIE+EXhSv7reUNqSlEtbD4nme+J42mzKAUceebjqfJVk0vKO4JH8mf3W8otUFGb3YWtoDz5/CGUEWiYRBBBAhEEEECEQQQQIXCIS7Q2R9aWPFf+MO44REOro46pmCQdu8JyOR0ZuFkDBGkrNlrMzOR5j8ecJqrZbpwxDmPxEYur2TPTZgYm9I8wrOOoa/gVUjAe0fedkvSy7riUGYwyJU6IpGgPE/CN9HkntEpJk7agkykMyZMWWFQasbeVsjcnICOtixMkqgHi9hftSVLi1mSx0unea6y5S4mbJVH38gBrfQC8e8bi+zykpae0wpMnzADMci1uOCWG0QebHM8oWbM3DTZcqmZ2Vp86eBOmE2UDopjCWhOiBrH9ogHlGnHCL/ae1H0crWNaCCL5+uCiQwCRtyVPXez6mm8IUzfZHIOhIhikwjQkeBida+YPrtEdntDGeew9h/4uzRncVnj7Hpd+2Yo7M9mcl6iolGZiMky+qBYqHl4rE8bm5jXnaMz3zHFrnuTiNzqcrm2lzDv9QwfK76fdJ7o/pCpU3stpl1F4b026tJJ+qotztFN6tzqzeZiInnDEntEP0R95XQozvKdGvkyxZBf90W9TFSo2y7ZL1R3Znz4QvP6MfCTgxsl3PJAW9Rl6xWSbVrKk4WZcGjPzKfFPGzM/VSd/HzMcLW1i5T7Fmv2rSx39ZvIZDzMOKPZEuXmBib3mzPw4D4Q5T7EqJjil+Eccz661y+qY3JuaU0WyXfNuqvf2j4Dh4nyh9Ipwi2UWH3+JiQCOxqqSghpW2jGfTvUCSV0hzRBBBE5NIggggQiCCCBCIIIIEIggjogQvgt66d+unlHVa8Z3e6gnO0iZIQs8hpjrmB1jKKKDfhZmhFS7KrZEroZInLgDqlimDo7zbt1r/TFyrC/Ar+1Ahb7Hn+vWAnnGGq9m1ofEvSlkM0S2xJc3l1CqXNusbdGAWyBK98TTKWuZWKmcQuDolfoySOmnEtMBHbCiVa+gI43IELWVGz0fVRfnofOF2z915EqpmVAF50xQmJrXVF+qvIE5mM1PramVOkSps2cFLAlsmYgvTixwjrXPTKQOypLcBE+8tJVrPnVUsWCIZCYRebgMssWTMrbpSuRF7ywYZFPEH8oGjF0rrEbWvktjV0iOuGYisvJgCPWE7bmU2ssPK75UxkHf1QcPpGeq1rJhmygKlgZRCK+EL0b/KgROOX0hAlAZ3HVvxiUSNoLiAMxbI+FVSXYgmZfrYgomdkr1T9XgWs45jXizhfrSAkaJs26jjsVUy3J0R/UAGI23cqRpNkN4ynB/wDV4rS9lTxTS8KzQy1rzrFhjwM03o2m21HWQsNbXvpHVpKqZQTlmdPixSioLKJ3V6Jp+EiwtjEzDzGmREQX7MpHaxjw8LJ0TSDephsOq50x+M38o6Nh1POnHxmH0sIWzKCulrhlNNVCzPkquys0yrK4VxL1c6ckE2zz1Yww3goKo1DvT4xeQoDKVGJ5aVbS1OLhjaVlxvra8Nfg9H8n1P3S+8SdKmTd2edZspfCUx/qeLEvdf3p8w9yhUHoCYQCjrpZZZZnAD5QVyV8TtNqWGJmYAKQ1PhNm4gDWLc+mrkZrNOdc07S3w9HT2cBQDix9MbCxOYFsiHW7NpW6Rjx8UhmkO9PZe79OuZQMRqZjF7cdGNhzhjIAwjDbCRla1rd1sox9JsqoNJM6WWzO82TNdDhBmqqyOkUi5W5CEYb2JFr2OZUSapT/wBNKmyUKs0uWMAS56czTNUk4WY9EVXhi/eia1jWCzQB1JoknVbOAmMP801nygHHUAErL6TGh+iE5HmXysGILANa9rgaCLOy6SraqlNOEwpLmMzFitg5SpUmVb/TwtJHj/FHaRa2XOBvYg2NjYjI8jyMfcYug3YnS2lurOjPPcTQiy1tJM2dN6zAEsWPR5nMAkC2IxyiFddOl+U4MS4wpl4+mwdfCdPk+O9vwECFtYIxKLXhSWM5m6dTgCqqnOZcCbjJEsjouthsLZjNrPd3OnvOE7pCOlOBnsCQb5BBcADIXBsdbA3ECE5gjpjkCEQQQQIRBBBAhEdEcjogQuwWgggQiC0EECF82jto7BAhctBHYIELhjzbZe9lThE6c0xkarmSFAWnCMstqo/RkXfISVU4sJuwINrx6VFSfs+W8soyKVOK62AHWBDEW0JxHMZ5wIWET2rkSBOeQiqyTnl/T5P0SSGwguinETOw2trLYi4IiSs9pry1VvkoImTKhVtPGaU8wS5jXK2DEkWUkZBiSMr6fZu6FLTqVSSpxMGJcYzcKFXN76KAPAQxehlsFBRCFbGoKg2YEnELjJrkm4zzMCEm2ztdpVdRSxNRUnNNR5bYbtaUzIysTi7SgWGt40QivNopbOGZEZl0YqpIzvkSLjOJ0MCF9QWgggQiCCCBCIIIIEItBBBAhcaOR1o5AhEEEE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7" descr="data:image/jpeg;base64,/9j/4AAQSkZJRgABAQAAAQABAAD/2wCEAAkGBxQPEBQUEBQWEBQXEBQUFxQWGBQVFRQVFRQWFxQUFBYYHyggGBwmHBUVITEiJSkrLi4uFx8zODMsNygtLisBCgoKDg0OGhAQGywkICUsLCwsLywsLCwsLC8sLCwvLCwtLCwsLCwsLCwsLCwsLCwsLCwsLCwsLCwsLCwsLCwsLP/AABEIAKYBLwMBEQACEQEDEQH/xAAbAAEAAgMBAQAAAAAAAAAAAAAABAUBAwYCB//EAEQQAAEDAQUDCAcGBAQHAAAAAAEAAhEDBAUSITEGQVETIjJhcYGR0UJSkqGxssEHFRY0YnMUI1NyM4Ki8SRDk5TS4fD/xAAbAQEAAgMBAQAAAAAAAAAAAAAAAQMCBAUGB//EADQRAAIBAgQDBgUEAgMBAAAAAAABAgMRBBIhMQVBURNhcYGh8DKRsdHhBhQiwRVSQmLxM//aAAwDAQACEQMRAD8A+4oAgCAIAgCAIAgCAIAgCAIAgCAIAgCAIAgCAIAgCAIAgCAIAgCAIAgCAIAgCAIAgCAIAgCAIAgCAIAgCAIAgCAxKA8VqzWCXuDBxcQB4lLkqLk7JFJbds7FRnFaGHqZNQ/6AVW6sFzNunw/Ez2g/PT6lNaftPsjeg2tU7GhvzELB14m1Hg1d7tLz+xW1vtWHoWYn+6oB7g0rF4juL48EfOfoSdnPtFNqtLKNSk2iHhwa7EXc+JaCIGRg+5TCtmlZleL4T2NF1IyvbuIdo+0a003uY6jSDmuLTm/UGDvXcjgackmmzyMsfUi2nFaHhv2m1t9Cmf8zwp/x8f9mY/5Gf8AqvmSKX2nu9KzDuqEfFqxfDlyl6Ga4i+cfUm0PtMonp0ajOwsd9Qq3w+fJozXEYc0yzs23tifkajqZ/Wx4HiAR71VLBVly9S6OOovnbyLux3tQr/4VanU6muaT4aqiVOcfiRsRqQl8LRNWBmEAQBAEAQBAEAQBAEAQBAEAQBAEAQBAEAQBAEAQES8LypWZuKvUZSbxcQJ6hOp6gobS3LKdKdV5YJt9xxd7/ahRZIs1N1c+s6abPeC4+AVEsQlsdWjwapLWo7erOQvLb+215DagoN4UwAfaMnwhVOtJnTpcLw1PdZvH7HN2m0Pqmar31Txe5zz4uJVTbe5vwjGGkUl4aGpQZGVICA9UqpY4Obk5rg4HrBkJexEoqScXs9DoNoIe9tZvRrMD/8AMAA4fD3r1OArZ6duh8u4ph3RrtP20VS3jnBAEAQCEIsWl37RWqz/AOHXqAeq442+y6QFTPD057xLoV6kNpM6e7PtKqNgWik2oPWYcDvZMg+IWpPh8f8Ai7G3T4hJfGr+B2N0bXWW1QGVQx59CpzHTwE5O7iVpVMNUhuvkb1PFUqmz17y8CoNgygCAIAgCAIAgCAICNbLdToiajsM6byewBAQvxFQ9Y+y7yU2Bn8RUPWPsu8ksB+IqHrH2XeSWA/EVD1j7LvJLAfiKh6x9l3klgPxFQ9Y+y7ySwH4ioesfZd5JYD8RUPWPsu8ksCPbNrbLRbiqVMI3c10nqAjNYyairsto0KlaWWmrv6ePQ4S/wD7S6tSW2NvIt/qPh1Q9jc2t75WrOu38J3sNweEdazu+i2+5w1rtT6zi+q91Rx9J5Lj3ToOpUNt6s7EIRgrRVl3GpDIIAgCAIDCAygLywVRVsb6Z6VJ/KM/tPSHze5dThlbLPK+eh5H9S4S67Rc/qvwQF6M8UAUICAwSguZQBAEJCEF5cm1lpskBr+UZ/Tqc5sfpOre4x1LXq4anU3Vn3GxSxVSns7rvPoVx7dWe0Q180KnquzBP6XaHvgrmVsJOnqtUdSjjIVNHoy/+8qfE+BWqbY+86fE+BQD7zp8T4FAPvOnxPgUBvoWhrxLTKA2oAgCA43a4/8AED9pvzOUogpmMkwFIPRou4E65jMGOB3oByDoJgwBn7vNAeIQGEAQBAUd77QNpSylD37z6LfMrXqV0tEdjBcKlVtOrounN/ZHLWiu6o4ue4uPE/TgtRtt3Z6OnShTjlgrI1qDMttnRSxP5cNImiBiDXdKs0OycRAwky4ZgSVlGxrYlzssnf8ATu9ss6N2WWJe8MBpw442kNJoScDQJJDuMGY6U5ZZYmtKtWvZLn07+f49CJd9holj2VS1rzWOGHDGGUnsDmseeZzg6pmSJwNIUJKxbVq1FJSjtbyu09+ejt/ZKZctmnN+jiIFRku15rZA0GZmCCN4IKZUVPE1uno/evuxqbdFnLQQ850wZNSmN0lxAmJOQiRuOE5ooozeIrJ2tz6P5ff56o2i6bIXZPdluFRhL5MGJAAgAu1U5YmP7iult6P33ES1WOztoPNPnvwMgl7Z/wCQ5zg0fuvEZ9DtUNRsWQqVXUSloteXjb6L5lEsDdLGxPwUncXnD3DX6+K63C6OaeZ8vaPHfqbF69kvD56v0sjdddUMrMc4wBiz1glrg12XBxB7l3qibi0jyFNpTTZactQwzUc2tUwGXFr5dUDHBs6SzoCTmSJOpVOWd9NF/X3Lk6drvV/2erRaLMcminljayWv5oDrSWYuIk0J1Md6iManO/ft3fkOVN9O71/AZbaTa5NNwawWV9NpJe0B3LlwGIAuHN39ynJLLr1v6fcKcFPTazXr9jUa1mwmWtLgwkEY+e8UqRAcd81DWz6uxTlqe7dX/ViM1Kz0+vRf3c31q1kc92TcMkkkVMTgeVjCeOLktd09axSq29935Mm6N/ff+DBr2SQQxmZz5tSBD6YEcObyiKNXr71F6PT6935MGpYwGgNacmgk8oTBDcZOQgg44OevYlqwbo9CqvWq19Z7mRhOEjCIHRE5dsq+mmo2ZRVac20RFmVnY7P30aVnYHTU/mEZnMMjIA93vXmOL4pYeorLff5HqOEYZ4ik7vw+Z1VktTarcTDI94PAhY0q0Ksc0GZ1aUqUssjcrSoygJFgrYHg7jke9AX6gkIAgON2u/MD9pvzOUogqLOCXCI78hpxUgmOrPGjRpnnrgJIOvX2lAYa94ObB0i4jiTm4a6eaAh1aZbGLU5+9AeEAQFPtGa2CKUBpHOzh56h1KisptWidLh0sNCeate/LTTxOOLY1yWm01uepp1YVFeDT8AoMwgCAwgCC4hBcQguEFwguZAlErkSkopyeyLGrlDRo0R5r1WBpdnSXefLOJ4h18RKXv3yNa3TQCAIAgCAIAgCAIAhBd2JsMC8DxyrnxFver/B77glLJh7+9vyTbHa3UXYmHtG4jgVzKFedGeaH/p069CFaOWX/h19325tZuJuu8bwV6bD4iFeGaPmuh5vEUJUZ5ZeRLV5QEBfXfWxsHEZHtCgkkoAgON2u/MD9pvzOUogp6QOIRrnr2Z+5SCZFUE6SZ1jvUANZU4tmctCYdPgDCkGi1BxgujcBHDOD7igI6AICPbLNyghQCitNxncoavuZRk4u8XYq7Rdrm7lTKhF7HSocVrwaUnmXfv8yvIWmz1MZKSUlswhIQBAFAMhpOgJUpN7GMpxh8TS8We22dx3LNUpvkasuIYaO815a/Q9ixu6ll2EyiXF8MtrvyJFjsJxifrruVtOi4yTkaWM4rCrScKad31JNosBYczPcV3Fj4JWUWeNfD5vVyXyNP8ADlT/AJCP+rI/x0/9kOQKlY+n0Zi+HVOqPJpFWLG0Xz9DB4GsuXqeSw8FbGvTltJFUsPVjvFmFanfYpem4UkBCQgCAy1smFhUmoRcmZQg5yyov6YgDsXzbHzz4iT8j6TgYZKEUelqG2SLDa3UXhze8cRwV+HryoTzR811KMRQjWhlfl3HZWauKjQ5uYIXqYVIzipR2Z5ipBwk4y3RuWZgTbqrYXwdHfHcgLpQSEBxu135gftN+ZylEFPSEnIxkc+qDPuUgnGk8CMQyzJ0jIE57x8d6gHkUnZ8/OQOrQkZx8OKkGKlFxYAS3LP9WUgCO8oCCgCAIBCA11KIcMwoBx1/WLk3yND8VqV4WeZHouD4q8exly1X9oq1rncAErKMHLZFFbE0qKvN2+vyNjKJKvjh+rORW41ypR839vyWl3XWamjZPirVSiuRzavEMRU3m/LQu7Ps4865Kyxptt7lhR2X4lCLkuns0waoLkqjcNNucKRc2PuZh1CC54+4qfBBc8OuCmdyC5oqbNsKC5ErbLjcosLkC0bNOGmayUpR2diJRjL4lcrLRc72+iVswxtWO7v4mrPA0ZbK3gQKlmc1bdPHwl8SsadTh846wdzSQt2MlJXTNGScXZqx7p0y45KjE4qFCN5P3/RsYbC1K8rRXvu6lpZbGG5nMrxfEOLzrtxg9Pex7Th/CIUFea197+7EtcU7IQBAW+z1twOwHQ6dR4f/cF1+F4i0uyfPVePQ5PE6F49ouW/gdQCu4cQyDGiA6KzVcbQ7iPfvUEm1Acbtd+YH7TfmcpRBSgxpkpB7FZ3rHxPu4IDHKHifEoByrvWO/ed+qA8IAgMtaToJVdSrCmrzaXi7fUyjGUtkCI1yUwnGpFSg00+aIaadmYWZBAvexiowhYyV1YspVZUpqcd0caLIQ6DmVrQoa3kdrFcYcllo6d7/r7lrYrnLtclspHElJyd3qy7s11NbuUmJZ2GKTgYy0PYhB0YCAIDKAIAgCAIAgMIBCA1voNOoQFfa7lY/coJOdvLZsjoiVnCpODvFmE6cKitJXIbLHyWogrz3E5V3P8Anty/Peeg4bGgofw35ntcs6YQBAEBljsJBG4ysoTcJKS5GM4KcXF8ztbBXxsB6l6+MlJJrmeSlFxbTJSyMSxuetmWHtH1UAtkJON2u/MD9pvzOUogpFICAIAgJlGyAgEzmJheU4hx+tRrSpU4rR2u9To0cHGUVKT3N7bO0bh8VxK3F8ZV+Ko/LT6G1HDU47I2hc6UnJ3buXpJbHirSDtVtYTHV8LK9KXlyfl7ZXUoxqK0kQq1lLcxmPevY4HjtDEWjU/jL0fg/wCmcythJw1WqIxEruGoRRd7cUwoBKa2NFIMoAgLm66+JkHVuXduUAmoAgCAIAgCAIAgCAIAgPLmygKK/LtLhibqFVWpRqwcJcy2jVlTmpROeXk5xcJOL5HqoSUoqS5hYmQQBAEB0mzdWWxwXqMDLNh4Pu+h5jGxy15LvLxbZqnqjULXBw3FAdGx0gEaET4qCTj9rvzA/ab8zlKIKRSAgCAFAWdlMsb/AGhfNeJxy4yqn/szu0P/AJx8DatEuCAIAhBAvJuGHRqYP0let/TmMcs1CbvbWP8AaOdjqVrTXmRgvVnOCAIAgLq7KGFknV2fduCgExAEAQBAEAQBAEAQBAEAQHirEGdIk9ihtJXZKTeiOJazlKjoOEc986w1oLtN5gLycn2tSUtlq/I9VFdlTjHpZGwXc85shzdQ6Q3m86HEEyAcLtfVKnsJvbVfIdvFb7+/ue33VUEdHMes0RlJBk7vqpeGqK33RCxEGRrVZzTdhdrhBI4SJjuVU4ODsyyE1NXRqWBmXWzLuc7tXp8ArYePvmeax7vXl75HTLcNM90aeNwaN5/3QHRMbAAGgEKCTj9rvzA/ab8zlKIKRSAgCAKATLrqSyPVcR9R8V4P9QUezxbl/sk/6f0Oxgp3p26ExcQ2wgCAIDzUYHAg5gqyjVlSmpwdmtjGUVJWZXVbOWdY4+a97w3i1LGLK9J9Ovh9tzj18NKm7rY1LrmsEBvsdDG8DdqexQC/QBAEAQBAEAQBAEAQBAEBhzoEnIcVDaSuyUm3ZHNX3e/KA06fR9J3rdQ6viuFjseqi7OntzfX8fU7eBwOR9pU35Lp+foVdkD5c5gnCxxdoRg6LpB1HOXNgpauPJeh0ajjopc36ks165aTBjQnCBOTiG9nOdA61dnrNbenoVZaSe/r77h/E13DFEtEyYbHOBnF2gZdgU9pWazchkpJ5b+pEtLnvJc8OmBJLSOyclTNzk80i2CjFWiaVgk27Izbsrl3sqzIniV66lDJBR6I8nVnnm5dWdKrCssrno6vPYPr9FBJaoDjdrvzA/ab8zlKIKRSAgCAIDFkrcnVAPRfzex3o+XeuFx/Cdth88d4a+XP7+Rt4OplnZ7MuV4Q7AQBLAIQEJCm7TuiCPVsgOnN+Hgu9g/1BXopRq/zXr8+fn8zTq4OEtY6EV9mcN09i9JhuM4SvopZX0lp67epo1MLUhyv4FnddDC2Tq74bl1Lpq6NcmoAgCAIAgCAIAgCAIDy54BAJAJ0BIBPZxQFXbb9ZTJDQXuBIjQAjiT9Fzq/EqVNuMdX75nQo8OqVEpS0RQW68qlbpGG+qMh38e9cavi6tb4np0W35OxQwlOj8K16kRaxskqxW3kgQGh2IiZ3twuBb1Ti16ldTq5E7Lf6dCqpSzta7fXqSfvgy4hpBLi6S8mHHFMCNOdkOrrVn7p3bS79yr9ttd923h9jP3yc4YAM4GLJohwa3TMAOjuU/un09/hD9qtNff/AKeLXevKNcC2MWnOGUuDjADRw85gLGpiHNNW9fwTTw+Rp39/Mqa7tANTl3b1fw6j2lXM9o/Up4hW7OllW7+h2NxWfBTC9EeeZaATopIOis9LA0N4D371BJtQHG7XfmB+035nKUQUikBAEAQGm10sTSFDVySfdFu5Vpa7ptyd18Hd/wAV8/4vw54SreK/hLbu7vL6HYw1btI67k9cg2SgvV1cVnCmX4HcloMm4HYnx/dOE9i6+GVDsk52us3nfRfLc1qmfNoY/j7SQeadBI5N4JJFMOaM8sJc/P8AT1KP2+GjLf1X/az87L5jPNnkW20tkAFxl8YqbjvqkZ8G4aXbjWX7fDOzei05r/r9by8LEKc9v6Nr7ZXYXSOaKrm4ixx5uOp/M1zya2AOMDULCNChNLrZPfuWn11Ms80Wl2VzUose7VzZ0Inrg6LQxFNU6sorkXU5NxTZJVJmZDiN6vpYqtR/+c2vBmEqcJbo9isV1KX6gxkNJNS8V9rGvLB0ntoQr4v5llpF7+cZAawHNx+kDNes4Ziq2KpdpUiorlbn3+HQ5uJhCk7J3KWn9oNH0qVUdmA/ULo2NbOiQzbyynUVR2sb9HJYnOjYNuLJ61T2D5pYZ0YO3Vk41D2M8ylhnRpft/Zhoys7/KwfFyWIzoi1vtDZ6FBx/uc1vwBSwzkC0faDWPQpU2dpc8/RLEZypte1lrqa1iwcGBrPeBPvUmLk2QLDb3Mr06rnFzm1GulxJMTnmeqUIT1Oxtzg6o5w9I4vFeWx8MmIkuup6zAzz0IvpoaFpm4EAQBAEBhzoElZQhKclGO5jOcYRcpbG65bIa1TERlu7F6nDUFRpqC8+88xiK7rTcn5HcUmYQAtg1yfdVHE+To347kBdqCQgON2u/MD9pvzOUogpFICAIAgCAgWum6m4VKWTh4EbweorXxOGp4im6dRXT93RnCbg7ou7svFtobLcnDJzd7T5cCvnuPwFTCVMstuT6/nqjtUa0aiuiYtEuCAIDDmgiDmDqDmCpUmndENXMgRpkOChu+rFghIQEC+rxFmpFx6RyaOvieoLo8MwDxddR/4rWXh08zXxFZUo35nzC8La6s/E4k6xPXv7Svo0IqEVGOiR56cnJ3ZFWRiEAQBAEAQBAEBlAdhYquOjTdvwYT2tyXB4vC0oz8j0XCKl4Sj5m1cg64QBAEBgmNVlGLk7LciUlFXexpo0zXeA3oz49a9FgsGqKvL4n6HnsZi3Wdo/CvU7e6bCKTBxW+aJPQgvruo4GDicz3qCSUgCA43a78wP2m/M5SiCkUgIAgCAIDDhKgFXarM6m/lKJwuHvHAjeFTiMPTrwdOorp+/mZwm4O6Li6b7bX5r/5dX1To7rYd/ZqvDcS4PVwjzR/lDr08fvsdahiY1NHoy1XHNkISEAQBAYc6ASdAJUxi5Oy5kN2PmW017G0VTuaMgOrUD6/7L6Tw7AxwlFQW+7ff72PPYmu6k7lKt81ggLS5bCysKuORgph4I1ykkCcjIEd6EpFpaNn6UNa0ukB+J2R313NdU3NbFENy3vHYouTZGl9xUsw19SecBOCJH8VE/wDan/qDhnNxZEs7MUwcGJwcXAY3aMB5sEZZyHZ6duqi5OVFbeFzMpUS8OeHYWPwOABaHckCx+/EOV/0+EkNWKRDEIAgL64La0MNNxg4pbOhnUTxWri8Mq8Mt7dDdwWK7CV9y2a+V5qtQnRlaa/J6ajXhVjeLPSqLgoB4qVA0SVbRoTrSywRTWrwpRzTZqoUX13AAQJ0816LC4OFBdX1OBisXKu+i6HZXPdYpNHFbhqFqhBIsVHG8DdqewIDoFBIQBAQ7wu2nXA5QZjQjIjvQED8MUeL/aHkpuB+GKPF/tDyS4H4Yo8X+0PJLgfhijxf7Q8kuB+GKPF/tDyS4H4Yo8X+0PJLgHZeh+v2h5JcFPeuw1FwlmIHXUeSgFSHVbLzaodUaPSPSA7fSXnsdwClVvOh/F9OT+30N2li5R0lr9SfZ7S2oJYQereO0bl5TE4OthpWqxa+j8zowqxn8LNq1SwIAgDhIjjkpi8rv0Iauj5Rf1Dk67gNIafFoX1hO+p5iatIrkMC3Zs9VLGvlkOZiAJeCThxBo5usb9OtLmWUxVucMcA98xSrVH4PRNF72uY3FEmWROmc5hBY9s2fc/Nj24DBl+Jrg1znBhe0AxJY7ITp1oLGRs3U3vpDOAZfnzmMMQ3c6o0Z9e5LjKeKez9V2pY3ojMuzc9tJzW5A5nlmDhrwS4szJ2feagYHsxOzDTixYSXNDjhacsTXDqyJgJcZT2/Z10DC9pnADOIAPe2kW0xlmZqgTplOSXGUgXldzrOWh5a6QTzSTBaYIMgZyhDViGhAQFnd954SBUkjc4dJv/AJDqVdWlGpHLJXRfRrzpSzRZ0LHhwDmkOadCNP8A0epefxPDp03enqvVHocNxCFRWno/QAk5NzVuH4ZJ61dO7mV1+JJaUte8tbq2XdXcC/EuzCEaayxVkcedSU3mk7s7a7tmaVIDWe7yWZgT/upnF3iPJAPupnF3iPJASbPZm0xzfE6oDcgCAIAgCAIAgCAIAgCAICJbLAyqMwEByt57LEHFSJaerI+5YThGccskmu8yUmndFSbTWoGKjeUHHQ+RXCxX6eoVNaTyP5r7r5m3TxklpLUk0L1pvynAeDsvfovP4nguLo65cy6rX03NyGKpy528SaDOi5TTTszYTuFAPmu2VPDae2mPc54+i+pYWWajCXVL6Hm66tNlCrykmm9qxAHKGBEabmhokxnkAM+CE3Z5qXlVc4OLyXAFokNiHTiBEQ6cTpmZkygue3XvWIg1HHOd3Eu17SYG6TGqC7PJvSt/Udl2es13xa09yC7PTr3rEAcoYERoOjhwk5ZkYGa+qEF2ZbfNcaVD4NO8kTIzgkkToSSIQXZj73rf1DpGjf09WvMbB1GERoguR7Ran1IxuLomJ3SZPvQg0oDfRsj39FpPXoPFLmSi2WVkuMkjGe5vmscxmqfU7u4bhYaeFtPBOpzJPaTqo3LEktjo7s2XZTMuzQHQ0aAYIaIQG1AEAQBAEAQBAEAQBAEAQBAEAQBAEBghARrTYGVNQEBQ3hsox/RyQkoa2ztaif5biOwn4KithqVZWqRT8UZRqSjsyObRaafSAf2iD4iFyq36fwk/hvHwf3ubEcZUW+pTbR3O604aoIYQCC0zvcTr3ldjD0+xpRp3vZJfI1KqzycjmX3PUG4HsPmrsxT2bNLrvqD0D3Ql0RkZ5Njqeo7wKm4ys8/wr/Ud4FBlZkWR/qO8ClxlZ6FgqH0D7gouhkZtbdVQ7gO0+SXRPZyN9O43HVwHZJ8lGYy7Nk2hs8Drid7kuT2aLmxbMH0aYHXqfEqLmaikdBYdkXHpITc6KwbNU6eolAXVGzNZ0QhBuQBAEAQBAEAQBAEAQBAEAQBAEAQBAEAQBAEAQGC0FAaKljY7UICNXuhjhEICsrbKUzohNyHV2ObuQXI79jUBrOxp4oLmRsaeKA2M2NQEqlse0aoLk6jsxTbuQi5Oo3RTboAgJlOztGgQGyEBlAEAQBAEAQBAEAQBAEAQBAEAQBAE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" descr="http://events.protecht.com.au/media/dynamic/id/zzzz4f98a50c35e14062zzzz53c6117e7dd76682/interface.gif"/>
          <p:cNvSpPr>
            <a:spLocks noChangeAspect="1" noChangeArrowheads="1"/>
          </p:cNvSpPr>
          <p:nvPr/>
        </p:nvSpPr>
        <p:spPr bwMode="auto">
          <a:xfrm>
            <a:off x="63500" y="-136525"/>
            <a:ext cx="22098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82822"/>
            <a:ext cx="8656513" cy="397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7" y="4963465"/>
            <a:ext cx="50863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3131840" cy="255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1"/>
          <p:cNvSpPr txBox="1">
            <a:spLocks/>
          </p:cNvSpPr>
          <p:nvPr/>
        </p:nvSpPr>
        <p:spPr>
          <a:xfrm>
            <a:off x="460375" y="1603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b="1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tx1"/>
                </a:solidFill>
              </a:rPr>
              <a:t>Responsabilidades</a:t>
            </a:r>
            <a:endParaRPr lang="pt-BR" sz="2800" b="1" dirty="0">
              <a:solidFill>
                <a:schemeClr val="tx1"/>
              </a:solidFill>
            </a:endParaRPr>
          </a:p>
          <a:p>
            <a:pPr algn="just"/>
            <a:endParaRPr lang="pt-BR" sz="2800" b="1" dirty="0" smtClean="0"/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algn="just"/>
            <a:endParaRPr lang="pt-BR" sz="2800" b="1" dirty="0">
              <a:solidFill>
                <a:schemeClr val="tx1"/>
              </a:solidFill>
            </a:endParaRPr>
          </a:p>
          <a:p>
            <a:pPr algn="just"/>
            <a:endParaRPr lang="pt-BR" sz="2800" b="1" dirty="0"/>
          </a:p>
          <a:p>
            <a:endParaRPr lang="pt-BR" sz="2800" i="1" dirty="0" smtClean="0">
              <a:solidFill>
                <a:schemeClr val="tx1"/>
              </a:solidFill>
            </a:endParaRPr>
          </a:p>
          <a:p>
            <a:pPr marL="388620" indent="-342900" algn="just"/>
            <a:endParaRPr lang="pt-B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9402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xQVFRUUFRcUGBUYFRgYGBcXGBQVFhQYFBQXHSYeHRkjHBcVHy8gJScpLCwtFh4xNjAqNSYrLCoBCQoKDgwOGg8PGi0kHyQqLCw1LCwtLDQsNC8sLS8sLSwqLCk0KS00MiwtLC0vLS4sKiw1LCwsLCksLywpLCwsLP/AABEIAIwA8AMBIgACEQEDEQH/xAAcAAACAwEBAQEAAAAAAAAAAAAABQMEBgEHAgj/xABFEAACAAQDBAcDCQYFBAMAAAABAgADBBESITEFBkFREyIyYXGRoQdSgRQVI0JTscHR8GJygpKy4TM0Q4PSJFRzohZjk//EABsBAAEFAQEAAAAAAAAAAAAAAAABAwQFBgIH/8QAOBEAAQMCAwMJBgUFAAAAAAAAAQACAwQREiExBUFhEzJRcYGRscHwBhQiUqHRFSNCguEWJGKS8f/aAAwDAQACEQMRAD8A9vggggQiCCCBCIIIIEIggjhcCBC7BC2p24i5L1j3ZDzhZP2pMbjYchlFRU7YpoMr4j0D76KQyne/gtDNqFXVgPjFOZtmWOJPgPzjPnPviObPVe0wHifwikk2/M82iYB3k+SlCjaOcU9feAcEPxMQnbze6vmYUqzN2JU1xzCEDze0SLR1B0p2/ieWPuJjj3jasuYDv9QPJLgp26ph8+vyX1gG3n5L6xQGz6r7Bf8A9l/4xxqCq/7dT/vJ/wAYXDtf/L6I/t+CaLt9uKjzMTJt9eKkesIGSeO1Szf4Wlv9zRWm7VVP8QTJX/klso/nsV9YPetqxc4E/tv4BJydO7TxWxlbVlt9a3iLRaWYDoQfCMbJnq4ujKw5qwI8xE0uaV7JI8Idi9oJGm0rB2ZeKR1GDzStdBGfkbbcZMMQ8jDWl2kj6Gx5HWL2l2pT1GTXWPQcior4Hs1CtwRy8diyTCIIIIEIggggQiCCCBCIIhnViJ23Vb8yB95iP50k/ay/5x+cCFagir86SvtU/nH5wfOkr7VP5x+cCFagJiqdqSvtZf8AMPzihtHbyjqSmV34kG6oObW1PJePhDU0rYWF7zYBdNaXGwVyu2osrI5sdFGvieQ74RVVY8ztHL3R2R+Z8YgUakkknMk5k+MDNbUgXyFyB6mMRW7UmrHcnHcNO4anr+3irOKBsYudV0xJTUbzOwuXvHJfgdT8Iu0smQoxTJsskZ2LjCO/M+phBvB7XaWRdZINQ44qQssf7hvf4AxPpNhgAPqT+0eZ+3egSSSnDA2/H15rQpu5kccxiToFGFQeGmZ8CYrbt1cqXJYTGlrMkO0ibMKrKxOtjiu1tVZW+Jjyfa3tQrp5sJgkqcsMoYfNzdvXjFPaO6FWZ1n+lYsFLF2axJRRiLdbV108bWtF9EyKEWiZZSPwx5I5eQC+71YL2Wq9omz5eTVUsnkt3/oBEUU9rNAXVRMfrMFv0TBRcgXJNrDPWPCZ8hkYowsykqRyINmGROYOUR2hzlnKa3Y0NucT3L39/aZSgkETbgkH6Pkbc4+5ftKozq0xfGW34XjxygqMaC5uRkYtSpZZgo1YhRfIXJAFzwHfF/FSxSMDxfMLEzSSwyujdqDZe0U++dG+QqEB5MSv9QEfG8FcZktJUiY6tUOJYnSgH6IAY3YsAVXqggX4kR5b/wDHZpJw2YAkXN0zGRurgEC+V7Zki3dNT7vVCTAEYKbgFkmEam1yFz1DfyGG3Ukf6X9/oJBUP3tXqdXupTTesZSq/vy7y3H8SW9bwqqd2aiXnJnCcB/pzgA38M5B/UpjFbN3/q5VruJq8n1/nFj53jY7H9pEibYTbym7+z8GivqtltkH5jA7jv8AupUVWP0mypy9pDH0c1WkzfcmZYv/ABv2XHgYuw/qlp6iXhmdHMQ8DY/Ecj3iMtXbOmUnWlsainGqXxTpQ/Y+0Qcj1h3xkK3YLmfHTm/A69nSrSKrvk9OaLa7Lk3WHqIeSKgOLqbj9axj6WpWYiujBlYXDDQ/rlFqmqmltdfiOBiPQbXkpzyc2bfqPXQu5aYPF26rVwRVp9oKy3uB48DEnyxPeXzjaRvbI0OYbgqsIINipoIi+Vp7y+cfSTQ2hB8I7SL7ggggQsntmcgqHDi98HDgFzHP4CF61Em4PRnK2rXvm3fbiP1nDDa8xhUTAqBrhc7XI6nD8IrzKxr9WUM7cCfqgZZaZ+sKhUquYpbqjDlmO++ljplb1iAwzNZMB/wgDbkcrm+XLW0RHaJv2E10sdQeMKhLp7kWVc3c4VHiL3/dAuYa0dKJa4RnxJ4sx1J8f7RS2e/TTZk4gAL9CltAF/xCPFrL4JDKMNtutM03It5rfHf3ad/SrSljwtxHUrjtYXOkINt7bWShmTL8lUDMnkOA5kn1hpXzM8PLXx/tC+rpxMQqdDFzsfZwgi5V3PcO4ete5MTTBz7HNo14rzTbO8U2oPWOFL3Esdkcr+8e8xRoqbpJqICAXYLc6C5zJ7gLk+Eauv3F1KGMlVU5RmRhYqbGLGRjmm5WmoaqGZhjiGG27z4p9M3PNyUnyil2wMWAJUNLCsbXA6rhsjbI8cosnYtSL/8AWJa7XtNf7UB+/UhiONhqbxlLDkI4BfQX+EcjPQJ2QFg/MkHaB91o33Td2LGokm7WLFmJORJJuL8NTr96jauzuhmmXjD2C9ZRYEsoJt4EnOPiVs2Y3Zlk/CLkvdiobSWR8I65Nx3KOK+GM/FJfgApNjyrJiP1jf4DIfjGlGx5RRD0wW8tXbEVbrG4KhQQVtbje94pfMVSoAWVoLcco+G2VUjWT5E/lGijmiYxrA61uCwc7ZZpXSOGZN01bZg/7tb9YnrkglCFJxYu+w42U20jvzSt8qxc7AXJGQLWuQ+VipI7yIRvKmL2pLj4XiMzxxy/eBEPNex2j/BR3Mc3VqcVeyJaS2YT0dgclUDPrgE3xciIVQD9GI589UXExsP1pEgfCMymdTYBMNibzTZM/o1N1sCQe/lyj0bZe3Fm5HJhw/KPJd3l6Sc8yxAOl41IJBBU2YZg/rhGHqdpYKtwObSfRWtgocVM35lotpURpWaokgmUTinSVHnOlD3hqV+sLwwlTQyhlIKsAwI0IOhHdHxsDbAnJnkwyYd/H4RQopXyeoen/wBNgZ0nuW/0ssdysQQOTnlFbtuga5nvMeu/iOn1uzTdNKQcDk5kTsJ7jrFyF0W6Z7i3L7oibBrSyT3d2h06/wCfFd1UVxjCmiakqMDX4HWIYDGzVatBeCKOzam4wnUaeH9ovQiFj9vVLJUOFNr4Tw93vii+0HP1vh5c/C8Wd5P8y/gv9MLY6QrBr5nvH07uHwEVqqcbM+bNZm7ybE6eMdMfaUrMLqVGepBPkARDE9RHTsxyGwXbGF5sFW2RtNJciWmGaWCDFaU/aPWfMgDtExcl7el9Iqus1MRyZ0shIzw4rmxy4xBN2HMbWpdR/wDWiL6kE+sZjeHcQ5zA0yoXUrMdnZe8LezD4XjINj2ZLJbG65Op0v3KeXTtGgTes3lpkY458vFrhDYmvx6qXMKKz2hU6A4Vmuf3Qg82N/SMyZAUWUBRpZRYegEJ62XGtEwLsIVfbK69N2FvXIqh1Gs/GW2TD8x3iFe+G75mETZfaAsRzHD9d8efStiTiwYfR2zDHIjwAz+6PQd19usbSZzYmAycixYd/ePxjvEx/wAN07FI+F2NmRSbZe5bzM5hsOX9o2ewt1pEpwGUG+Xx4QyUco+kQkgDibCHQANE297nm7jcp3K2XLXRR5RYWSBwEfSjLW9uPPKOwq4Xzgg6Mco+oIEKJqVTqoPwilU7AkzB1kHlDKCBCxu0NwEzMo4Ty4eUYyq3RmCeemNxwHC3hHssJN4UHUIXG+IELa91XrPf9mwziNWF3IOAcQpFK1vLAkXWPpqZUFl0ia0M/nBDdmkl874mIOXeQoHG3xBj6faChgxpwM1OgGYJOtuItp7ufGMkYwcy7xWixkZBvgleza0yatDfqzQQfFbZ+RHlGo3qS0lZ47VM6zfFb4Zo8Cp9Iwm1XImSADZsbWNr26gztxzINo2NbSzxRu02oV0FLMDp0CrjbAbMHuSv430jR0Q5WkDX6WI7Mx4KirBhnJHApt+v15iJaY2bxuPyipSqRLQHUIoPjhAP3RZkdoeMYKncWTsI3OHip7hdpv0K6IIBBHqCo19I5BBGoh3ImhlBHH9GEUXtlE3Pu/j3QhQs5vJ/mX8F/phbDLeT/Mv4L/TC2FQuGGslbKB3CFcMqV7qO7KM17RNcYWOGgOfdkptGRiIUsEEEYxWSzO9m78tpbTgMLLYth0YXAYsOdje/dGUFGq6AA8+PnHp02WGUqRcEEEcwcjGE2pstpDYWzU9h+BHIn3xy4xd0FSSOTcepRZmZ4gkk9YXTxxFwQbgg2IPMGG89IW1CxoIXKG4Jns3fp5fVnL0gH11sH8SpyPpGy3d3to5jX6dFa1gsw9G2ep6+R8zHk1QIWVL6309ItmPJTJC/TMqcGF1YMOYII8xH3ePzrujPmSnM6USjEYEI1se0QuhJ7Iy5xrE31rACemNgbElENjyJw65HI8oeTZNl69BePIxv/V6dMvL/Dl3+6PiZvvWEA9OQDoQiAHjkcOcKkxL18RDOrEQgM6qWNgCwBJOgAOd48Zqd46h+3UTSOXSED0IFopBjcPne9w3G62ORPEXHpAjEvXa3ehFyljGeZuFH4mES7VmdIZlwWItci9hcXAGgGo8CecZ7YNWXQ31uYbRkaupmdIWuOh3LTU1PEGXaNRvTBduTB7tr3tYkaAHInQ2HlHTt+bn2cxa9rnQ99uJ8TC28KtsbVKnopWc1ssvqA8f3uXnDMJmleGMJTkohjbicAp5U1qzaV8rSzYkdnFcY7X7wB8I3e21xS0kfasAe6WhVpnnYL/FCrcndwU0rE+Rtck8AMyT4Qzp+u7TiLYgFQHVZYNxlzYkt5cou6+cUVLYHM5Dr3nz61RMBmkudPWStGJKYdbwiO8WaaXlfnGS2XTmepaNwNz1D+clOnfhYVPBBBHoypl9SpZYgDjDuTJCqAOHr3xBQ0uAXOp17u6LUIhZLeHZ8wzywRmDAWIF9BY3txhb83Tfs3/lP5Rv4ILoXn5oJv2b/wAhialp5inNHsf2TG6jhhiohbPGY36FdMcWOxBZOQmJgL2vxiZ6E31X+9s/W4i1tXZtjjUZHtDl3iFcefzwikcYpWXN8je1wrZruUGJpVlqIjiLWvx+PCI6nZeNWDBWW1yDnx5c4jgB9YY5SL5Ldq7wu6fosvtHcy+cl7fsPmB3B9R8bxlNqbCny74pTW5gYh5rHqcESYNpyxa59a4dA08F4JWvbXKELzOlcLouIAnxIEbj2lb2JUMZEhVMtD154UXdh9WW1uwM8+MYeSpLKqC5uLDjkb/h6xuaRz3xh724SdyrJLA2BWwpRgZcA7LLhXmVYFR5gecaiftmqLFegR+tYhAZi4sMwWJQkYhiYEa5kHXPLG4PEcRw8ov/AD9UZ/SnM3Nggz4nIcTYnmQCbkCJqipu21asg4qa4DZjo3sCCWC3FiLXXwwLEkzbVUxxGlXmLo9rYlIwg/VyGQyzvyhIm36gEWmsLdy945adYwNvBUZ3mtZtQQljkBYi1iMgLd0CVM6WuqQJkxacHpcBxFW1VFVTLF9SGD3A1J8Iobbr5swSxMlCUFxsowsoONhiIB71GmpJiI7yTxb6Y5DCMk7NrFezmCBYjiNYrVG0Zk4jEzzCL2uLnO187DWw8oEWUmzK7omvwOsaRa9CmMsABqSbWhDQbu1M42SWR3mN5u97MyV+ntbWK2qoI53YtCrGnrJIRhOYWQfaM2obBSo3IzMJv/AOHifKNduruD0IxzFJbtEkfEkmNrS7Np6NbAAHkBdj4CKVbXtNyOSe5z/fPHw08Yjy1NLs5lhzujeev11IJlqXXP8ACpTn6XIf4QI/3LZj+C44625RLBEtLSmY1l+J4DxMY+eeavmvqToBu9dKmta2JqKenLnIE+EXhSv7reUNqSlEtbD4nme+J42mzKAUceebjqfJVk0vKO4JH8mf3W8otUFGb3YWtoDz5/CGUEWiYRBBBAhEEEECEQQQQIXCIS7Q2R9aWPFf+MO44REOro46pmCQdu8JyOR0ZuFkDBGkrNlrMzOR5j8ecJqrZbpwxDmPxEYur2TPTZgYm9I8wrOOoa/gVUjAe0fedkvSy7riUGYwyJU6IpGgPE/CN9HkntEpJk7agkykMyZMWWFQasbeVsjcnICOtixMkqgHi9hftSVLi1mSx0unea6y5S4mbJVH38gBrfQC8e8bi+zykpae0wpMnzADMci1uOCWG0QebHM8oWbM3DTZcqmZ2Vp86eBOmE2UDopjCWhOiBrH9ogHlGnHCL/ae1H0crWNaCCL5+uCiQwCRtyVPXez6mm8IUzfZHIOhIhikwjQkeBida+YPrtEdntDGeew9h/4uzRncVnj7Hpd+2Yo7M9mcl6iolGZiMky+qBYqHl4rE8bm5jXnaMz3zHFrnuTiNzqcrm2lzDv9QwfK76fdJ7o/pCpU3stpl1F4b026tJJ+qotztFN6tzqzeZiInnDEntEP0R95XQozvKdGvkyxZBf90W9TFSo2y7ZL1R3Znz4QvP6MfCTgxsl3PJAW9Rl6xWSbVrKk4WZcGjPzKfFPGzM/VSd/HzMcLW1i5T7Fmv2rSx39ZvIZDzMOKPZEuXmBib3mzPw4D4Q5T7EqJjil+Eccz661y+qY3JuaU0WyXfNuqvf2j4Dh4nyh9Ipwi2UWH3+JiQCOxqqSghpW2jGfTvUCSV0hzRBBBE5NIggggQiCCCBCIIIIEIggjogQvgt66d+unlHVa8Z3e6gnO0iZIQs8hpjrmB1jKKKDfhZmhFS7KrZEroZInLgDqlimDo7zbt1r/TFyrC/Ar+1Ahb7Hn+vWAnnGGq9m1ofEvSlkM0S2xJc3l1CqXNusbdGAWyBK98TTKWuZWKmcQuDolfoySOmnEtMBHbCiVa+gI43IELWVGz0fVRfnofOF2z915EqpmVAF50xQmJrXVF+qvIE5mM1PramVOkSps2cFLAlsmYgvTixwjrXPTKQOypLcBE+8tJVrPnVUsWCIZCYRebgMssWTMrbpSuRF7ywYZFPEH8oGjF0rrEbWvktjV0iOuGYisvJgCPWE7bmU2ssPK75UxkHf1QcPpGeq1rJhmygKlgZRCK+EL0b/KgROOX0hAlAZ3HVvxiUSNoLiAMxbI+FVSXYgmZfrYgomdkr1T9XgWs45jXizhfrSAkaJs26jjsVUy3J0R/UAGI23cqRpNkN4ynB/wDV4rS9lTxTS8KzQy1rzrFhjwM03o2m21HWQsNbXvpHVpKqZQTlmdPixSioLKJ3V6Jp+EiwtjEzDzGmREQX7MpHaxjw8LJ0TSDephsOq50x+M38o6Nh1POnHxmH0sIWzKCulrhlNNVCzPkquys0yrK4VxL1c6ckE2zz1Yww3goKo1DvT4xeQoDKVGJ5aVbS1OLhjaVlxvra8Nfg9H8n1P3S+8SdKmTd2edZspfCUx/qeLEvdf3p8w9yhUHoCYQCjrpZZZZnAD5QVyV8TtNqWGJmYAKQ1PhNm4gDWLc+mrkZrNOdc07S3w9HT2cBQDix9MbCxOYFsiHW7NpW6Rjx8UhmkO9PZe79OuZQMRqZjF7cdGNhzhjIAwjDbCRla1rd1sox9JsqoNJM6WWzO82TNdDhBmqqyOkUi5W5CEYb2JFr2OZUSapT/wBNKmyUKs0uWMAS56czTNUk4WY9EVXhi/eia1jWCzQB1JoknVbOAmMP801nygHHUAErL6TGh+iE5HmXysGILANa9rgaCLOy6SraqlNOEwpLmMzFitg5SpUmVb/TwtJHj/FHaRa2XOBvYg2NjYjI8jyMfcYug3YnS2lurOjPPcTQiy1tJM2dN6zAEsWPR5nMAkC2IxyiFddOl+U4MS4wpl4+mwdfCdPk+O9vwECFtYIxKLXhSWM5m6dTgCqqnOZcCbjJEsjouthsLZjNrPd3OnvOE7pCOlOBnsCQb5BBcADIXBsdbA3ECE5gjpjkCEQQQQIRBBBAhEdEcjogQuwWgggQiC0EECF82jto7BAhctBHYIELhjzbZe9lThE6c0xkarmSFAWnCMstqo/RkXfISVU4sJuwINrx6VFSfs+W8soyKVOK62AHWBDEW0JxHMZ5wIWET2rkSBOeQiqyTnl/T5P0SSGwguinETOw2trLYi4IiSs9pry1VvkoImTKhVtPGaU8wS5jXK2DEkWUkZBiSMr6fZu6FLTqVSSpxMGJcYzcKFXN76KAPAQxehlsFBRCFbGoKg2YEnELjJrkm4zzMCEm2ztdpVdRSxNRUnNNR5bYbtaUzIysTi7SgWGt40QivNopbOGZEZl0YqpIzvkSLjOJ0MCF9QWgggQiCCCBCIIIIEItBBBAhcaOR1o5AhEEEE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SEBUUExQVFRUUFRcUGBUYFRgYGBcXGBQVFhQYFBQXHSYeHRkjHBcVHy8gJScpLCwtFh4xNjAqNSYrLCoBCQoKDgwOGg8PGi0kHyQqLCw1LCwtLDQsNC8sLS8sLSwqLCk0KS00MiwtLC0vLS4sKiw1LCwsLCksLywpLCwsLP/AABEIAIwA8AMBIgACEQEDEQH/xAAcAAACAwEBAQEAAAAAAAAAAAAABQMEBgEHAgj/xABFEAACAAQDBAcDCQYFBAMAAAABAgADBBESITEFBkFREyIyYXGRoQdSgRQVI0JTscHR8GJygpKy4TM0Q4PSJFRzohZjk//EABsBAAEFAQEAAAAAAAAAAAAAAAABAwQFBgIH/8QAOBEAAQMCAwMJBgUFAAAAAAAAAQACAwQREiExBUFhEzJRcYGRscHwBhQiUqHRFSNCguEWJGKS8f/aAAwDAQACEQMRAD8A9vggggQiCCCBCIIIIEIggjhcCBC7BC2p24i5L1j3ZDzhZP2pMbjYchlFRU7YpoMr4j0D76KQyne/gtDNqFXVgPjFOZtmWOJPgPzjPnPviObPVe0wHifwikk2/M82iYB3k+SlCjaOcU9feAcEPxMQnbze6vmYUqzN2JU1xzCEDze0SLR1B0p2/ieWPuJjj3jasuYDv9QPJLgp26ph8+vyX1gG3n5L6xQGz6r7Bf8A9l/4xxqCq/7dT/vJ/wAYXDtf/L6I/t+CaLt9uKjzMTJt9eKkesIGSeO1Szf4Wlv9zRWm7VVP8QTJX/klso/nsV9YPetqxc4E/tv4BJydO7TxWxlbVlt9a3iLRaWYDoQfCMbJnq4ujKw5qwI8xE0uaV7JI8Idi9oJGm0rB2ZeKR1GDzStdBGfkbbcZMMQ8jDWl2kj6Gx5HWL2l2pT1GTXWPQcior4Hs1CtwRy8diyTCIIIIEIggggQiCCCBCIIhnViJ23Vb8yB95iP50k/ay/5x+cCFagir86SvtU/nH5wfOkr7VP5x+cCFagJiqdqSvtZf8AMPzihtHbyjqSmV34kG6oObW1PJePhDU0rYWF7zYBdNaXGwVyu2osrI5sdFGvieQ74RVVY8ztHL3R2R+Z8YgUakkknMk5k+MDNbUgXyFyB6mMRW7UmrHcnHcNO4anr+3irOKBsYudV0xJTUbzOwuXvHJfgdT8Iu0smQoxTJsskZ2LjCO/M+phBvB7XaWRdZINQ44qQssf7hvf4AxPpNhgAPqT+0eZ+3egSSSnDA2/H15rQpu5kccxiToFGFQeGmZ8CYrbt1cqXJYTGlrMkO0ibMKrKxOtjiu1tVZW+Jjyfa3tQrp5sJgkqcsMoYfNzdvXjFPaO6FWZ1n+lYsFLF2axJRRiLdbV108bWtF9EyKEWiZZSPwx5I5eQC+71YL2Wq9omz5eTVUsnkt3/oBEUU9rNAXVRMfrMFv0TBRcgXJNrDPWPCZ8hkYowsykqRyINmGROYOUR2hzlnKa3Y0NucT3L39/aZSgkETbgkH6Pkbc4+5ftKozq0xfGW34XjxygqMaC5uRkYtSpZZgo1YhRfIXJAFzwHfF/FSxSMDxfMLEzSSwyujdqDZe0U++dG+QqEB5MSv9QEfG8FcZktJUiY6tUOJYnSgH6IAY3YsAVXqggX4kR5b/wDHZpJw2YAkXN0zGRurgEC+V7Zki3dNT7vVCTAEYKbgFkmEam1yFz1DfyGG3Ukf6X9/oJBUP3tXqdXupTTesZSq/vy7y3H8SW9bwqqd2aiXnJnCcB/pzgA38M5B/UpjFbN3/q5VruJq8n1/nFj53jY7H9pEibYTbym7+z8GivqtltkH5jA7jv8AupUVWP0mypy9pDH0c1WkzfcmZYv/ABv2XHgYuw/qlp6iXhmdHMQ8DY/Ecj3iMtXbOmUnWlsainGqXxTpQ/Y+0Qcj1h3xkK3YLmfHTm/A69nSrSKrvk9OaLa7Lk3WHqIeSKgOLqbj9axj6WpWYiujBlYXDDQ/rlFqmqmltdfiOBiPQbXkpzyc2bfqPXQu5aYPF26rVwRVp9oKy3uB48DEnyxPeXzjaRvbI0OYbgqsIINipoIi+Vp7y+cfSTQ2hB8I7SL7ggggQsntmcgqHDi98HDgFzHP4CF61Em4PRnK2rXvm3fbiP1nDDa8xhUTAqBrhc7XI6nD8IrzKxr9WUM7cCfqgZZaZ+sKhUquYpbqjDlmO++ljplb1iAwzNZMB/wgDbkcrm+XLW0RHaJv2E10sdQeMKhLp7kWVc3c4VHiL3/dAuYa0dKJa4RnxJ4sx1J8f7RS2e/TTZk4gAL9CltAF/xCPFrL4JDKMNtutM03It5rfHf3ad/SrSljwtxHUrjtYXOkINt7bWShmTL8lUDMnkOA5kn1hpXzM8PLXx/tC+rpxMQqdDFzsfZwgi5V3PcO4ete5MTTBz7HNo14rzTbO8U2oPWOFL3Esdkcr+8e8xRoqbpJqICAXYLc6C5zJ7gLk+Eauv3F1KGMlVU5RmRhYqbGLGRjmm5WmoaqGZhjiGG27z4p9M3PNyUnyil2wMWAJUNLCsbXA6rhsjbI8cosnYtSL/8AWJa7XtNf7UB+/UhiONhqbxlLDkI4BfQX+EcjPQJ2QFg/MkHaB91o33Td2LGokm7WLFmJORJJuL8NTr96jauzuhmmXjD2C9ZRYEsoJt4EnOPiVs2Y3Zlk/CLkvdiobSWR8I65Nx3KOK+GM/FJfgApNjyrJiP1jf4DIfjGlGx5RRD0wW8tXbEVbrG4KhQQVtbje94pfMVSoAWVoLcco+G2VUjWT5E/lGijmiYxrA61uCwc7ZZpXSOGZN01bZg/7tb9YnrkglCFJxYu+w42U20jvzSt8qxc7AXJGQLWuQ+VipI7yIRvKmL2pLj4XiMzxxy/eBEPNex2j/BR3Mc3VqcVeyJaS2YT0dgclUDPrgE3xciIVQD9GI589UXExsP1pEgfCMymdTYBMNibzTZM/o1N1sCQe/lyj0bZe3Fm5HJhw/KPJd3l6Sc8yxAOl41IJBBU2YZg/rhGHqdpYKtwObSfRWtgocVM35lotpURpWaokgmUTinSVHnOlD3hqV+sLwwlTQyhlIKsAwI0IOhHdHxsDbAnJnkwyYd/H4RQopXyeoen/wBNgZ0nuW/0ssdysQQOTnlFbtuga5nvMeu/iOn1uzTdNKQcDk5kTsJ7jrFyF0W6Z7i3L7oibBrSyT3d2h06/wCfFd1UVxjCmiakqMDX4HWIYDGzVatBeCKOzam4wnUaeH9ovQiFj9vVLJUOFNr4Tw93vii+0HP1vh5c/C8Wd5P8y/gv9MLY6QrBr5nvH07uHwEVqqcbM+bNZm7ybE6eMdMfaUrMLqVGepBPkARDE9RHTsxyGwXbGF5sFW2RtNJciWmGaWCDFaU/aPWfMgDtExcl7el9Iqus1MRyZ0shIzw4rmxy4xBN2HMbWpdR/wDWiL6kE+sZjeHcQ5zA0yoXUrMdnZe8LezD4XjINj2ZLJbG65Op0v3KeXTtGgTes3lpkY458vFrhDYmvx6qXMKKz2hU6A4Vmuf3Qg82N/SMyZAUWUBRpZRYegEJ62XGtEwLsIVfbK69N2FvXIqh1Gs/GW2TD8x3iFe+G75mETZfaAsRzHD9d8efStiTiwYfR2zDHIjwAz+6PQd19usbSZzYmAycixYd/ePxjvEx/wAN07FI+F2NmRSbZe5bzM5hsOX9o2ewt1pEpwGUG+Xx4QyUco+kQkgDibCHQANE297nm7jcp3K2XLXRR5RYWSBwEfSjLW9uPPKOwq4Xzgg6Mco+oIEKJqVTqoPwilU7AkzB1kHlDKCBCxu0NwEzMo4Ty4eUYyq3RmCeemNxwHC3hHssJN4UHUIXG+IELa91XrPf9mwziNWF3IOAcQpFK1vLAkXWPpqZUFl0ia0M/nBDdmkl874mIOXeQoHG3xBj6faChgxpwM1OgGYJOtuItp7ufGMkYwcy7xWixkZBvgleza0yatDfqzQQfFbZ+RHlGo3qS0lZ47VM6zfFb4Zo8Cp9Iwm1XImSADZsbWNr26gztxzINo2NbSzxRu02oV0FLMDp0CrjbAbMHuSv430jR0Q5WkDX6WI7Mx4KirBhnJHApt+v15iJaY2bxuPyipSqRLQHUIoPjhAP3RZkdoeMYKncWTsI3OHip7hdpv0K6IIBBHqCo19I5BBGoh3ImhlBHH9GEUXtlE3Pu/j3QhQs5vJ/mX8F/phbDLeT/Mv4L/TC2FQuGGslbKB3CFcMqV7qO7KM17RNcYWOGgOfdkptGRiIUsEEEYxWSzO9m78tpbTgMLLYth0YXAYsOdje/dGUFGq6AA8+PnHp02WGUqRcEEEcwcjGE2pstpDYWzU9h+BHIn3xy4xd0FSSOTcepRZmZ4gkk9YXTxxFwQbgg2IPMGG89IW1CxoIXKG4Jns3fp5fVnL0gH11sH8SpyPpGy3d3to5jX6dFa1gsw9G2ep6+R8zHk1QIWVL6309ItmPJTJC/TMqcGF1YMOYII8xH3ePzrujPmSnM6USjEYEI1se0QuhJ7Iy5xrE31rACemNgbElENjyJw65HI8oeTZNl69BePIxv/V6dMvL/Dl3+6PiZvvWEA9OQDoQiAHjkcOcKkxL18RDOrEQgM6qWNgCwBJOgAOd48Zqd46h+3UTSOXSED0IFopBjcPne9w3G62ORPEXHpAjEvXa3ehFyljGeZuFH4mES7VmdIZlwWItci9hcXAGgGo8CecZ7YNWXQ31uYbRkaupmdIWuOh3LTU1PEGXaNRvTBduTB7tr3tYkaAHInQ2HlHTt+bn2cxa9rnQ99uJ8TC28KtsbVKnopWc1ssvqA8f3uXnDMJmleGMJTkohjbicAp5U1qzaV8rSzYkdnFcY7X7wB8I3e21xS0kfasAe6WhVpnnYL/FCrcndwU0rE+Rtck8AMyT4Qzp+u7TiLYgFQHVZYNxlzYkt5cou6+cUVLYHM5Dr3nz61RMBmkudPWStGJKYdbwiO8WaaXlfnGS2XTmepaNwNz1D+clOnfhYVPBBBHoypl9SpZYgDjDuTJCqAOHr3xBQ0uAXOp17u6LUIhZLeHZ8wzywRmDAWIF9BY3txhb83Tfs3/lP5Rv4ILoXn5oJv2b/wAhialp5inNHsf2TG6jhhiohbPGY36FdMcWOxBZOQmJgL2vxiZ6E31X+9s/W4i1tXZtjjUZHtDl3iFcefzwikcYpWXN8je1wrZruUGJpVlqIjiLWvx+PCI6nZeNWDBWW1yDnx5c4jgB9YY5SL5Ldq7wu6fosvtHcy+cl7fsPmB3B9R8bxlNqbCny74pTW5gYh5rHqcESYNpyxa59a4dA08F4JWvbXKELzOlcLouIAnxIEbj2lb2JUMZEhVMtD154UXdh9WW1uwM8+MYeSpLKqC5uLDjkb/h6xuaRz3xh724SdyrJLA2BWwpRgZcA7LLhXmVYFR5gecaiftmqLFegR+tYhAZi4sMwWJQkYhiYEa5kHXPLG4PEcRw8ov/AD9UZ/SnM3Nggz4nIcTYnmQCbkCJqipu21asg4qa4DZjo3sCCWC3FiLXXwwLEkzbVUxxGlXmLo9rYlIwg/VyGQyzvyhIm36gEWmsLdy945adYwNvBUZ3mtZtQQljkBYi1iMgLd0CVM6WuqQJkxacHpcBxFW1VFVTLF9SGD3A1J8Iobbr5swSxMlCUFxsowsoONhiIB71GmpJiI7yTxb6Y5DCMk7NrFezmCBYjiNYrVG0Zk4jEzzCL2uLnO187DWw8oEWUmzK7omvwOsaRa9CmMsABqSbWhDQbu1M42SWR3mN5u97MyV+ntbWK2qoI53YtCrGnrJIRhOYWQfaM2obBSo3IzMJv/AOHifKNduruD0IxzFJbtEkfEkmNrS7Np6NbAAHkBdj4CKVbXtNyOSe5z/fPHw08Yjy1NLs5lhzujeev11IJlqXXP8ACpTn6XIf4QI/3LZj+C44625RLBEtLSmY1l+J4DxMY+eeavmvqToBu9dKmta2JqKenLnIE+EXhSv7reUNqSlEtbD4nme+J42mzKAUceebjqfJVk0vKO4JH8mf3W8otUFGb3YWtoDz5/CGUEWiYRBBBAhEEEECEQQQQIXCIS7Q2R9aWPFf+MO44REOro46pmCQdu8JyOR0ZuFkDBGkrNlrMzOR5j8ecJqrZbpwxDmPxEYur2TPTZgYm9I8wrOOoa/gVUjAe0fedkvSy7riUGYwyJU6IpGgPE/CN9HkntEpJk7agkykMyZMWWFQasbeVsjcnICOtixMkqgHi9hftSVLi1mSx0unea6y5S4mbJVH38gBrfQC8e8bi+zykpae0wpMnzADMci1uOCWG0QebHM8oWbM3DTZcqmZ2Vp86eBOmE2UDopjCWhOiBrH9ogHlGnHCL/ae1H0crWNaCCL5+uCiQwCRtyVPXez6mm8IUzfZHIOhIhikwjQkeBida+YPrtEdntDGeew9h/4uzRncVnj7Hpd+2Yo7M9mcl6iolGZiMky+qBYqHl4rE8bm5jXnaMz3zHFrnuTiNzqcrm2lzDv9QwfK76fdJ7o/pCpU3stpl1F4b026tJJ+qotztFN6tzqzeZiInnDEntEP0R95XQozvKdGvkyxZBf90W9TFSo2y7ZL1R3Znz4QvP6MfCTgxsl3PJAW9Rl6xWSbVrKk4WZcGjPzKfFPGzM/VSd/HzMcLW1i5T7Fmv2rSx39ZvIZDzMOKPZEuXmBib3mzPw4D4Q5T7EqJjil+Eccz661y+qY3JuaU0WyXfNuqvf2j4Dh4nyh9Ipwi2UWH3+JiQCOxqqSghpW2jGfTvUCSV0hzRBBBE5NIggggQiCCCBCIIIIEIggjogQvgt66d+unlHVa8Z3e6gnO0iZIQs8hpjrmB1jKKKDfhZmhFS7KrZEroZInLgDqlimDo7zbt1r/TFyrC/Ar+1Ahb7Hn+vWAnnGGq9m1ofEvSlkM0S2xJc3l1CqXNusbdGAWyBK98TTKWuZWKmcQuDolfoySOmnEtMBHbCiVa+gI43IELWVGz0fVRfnofOF2z915EqpmVAF50xQmJrXVF+qvIE5mM1PramVOkSps2cFLAlsmYgvTixwjrXPTKQOypLcBE+8tJVrPnVUsWCIZCYRebgMssWTMrbpSuRF7ywYZFPEH8oGjF0rrEbWvktjV0iOuGYisvJgCPWE7bmU2ssPK75UxkHf1QcPpGeq1rJhmygKlgZRCK+EL0b/KgROOX0hAlAZ3HVvxiUSNoLiAMxbI+FVSXYgmZfrYgomdkr1T9XgWs45jXizhfrSAkaJs26jjsVUy3J0R/UAGI23cqRpNkN4ynB/wDV4rS9lTxTS8KzQy1rzrFhjwM03o2m21HWQsNbXvpHVpKqZQTlmdPixSioLKJ3V6Jp+EiwtjEzDzGmREQX7MpHaxjw8LJ0TSDephsOq50x+M38o6Nh1POnHxmH0sIWzKCulrhlNNVCzPkquys0yrK4VxL1c6ckE2zz1Yww3goKo1DvT4xeQoDKVGJ5aVbS1OLhjaVlxvra8Nfg9H8n1P3S+8SdKmTd2edZspfCUx/qeLEvdf3p8w9yhUHoCYQCjrpZZZZnAD5QVyV8TtNqWGJmYAKQ1PhNm4gDWLc+mrkZrNOdc07S3w9HT2cBQDix9MbCxOYFsiHW7NpW6Rjx8UhmkO9PZe79OuZQMRqZjF7cdGNhzhjIAwjDbCRla1rd1sox9JsqoNJM6WWzO82TNdDhBmqqyOkUi5W5CEYb2JFr2OZUSapT/wBNKmyUKs0uWMAS56czTNUk4WY9EVXhi/eia1jWCzQB1JoknVbOAmMP801nygHHUAErL6TGh+iE5HmXysGILANa9rgaCLOy6SraqlNOEwpLmMzFitg5SpUmVb/TwtJHj/FHaRa2XOBvYg2NjYjI8jyMfcYug3YnS2lurOjPPcTQiy1tJM2dN6zAEsWPR5nMAkC2IxyiFddOl+U4MS4wpl4+mwdfCdPk+O9vwECFtYIxKLXhSWM5m6dTgCqqnOZcCbjJEsjouthsLZjNrPd3OnvOE7pCOlOBnsCQb5BBcADIXBsdbA3ECE5gjpjkCEQQQQIRBBBAhEdEcjogQuwWgggQiC0EECF82jto7BAhctBHYIELhjzbZe9lThE6c0xkarmSFAWnCMstqo/RkXfISVU4sJuwINrx6VFSfs+W8soyKVOK62AHWBDEW0JxHMZ5wIWET2rkSBOeQiqyTnl/T5P0SSGwguinETOw2trLYi4IiSs9pry1VvkoImTKhVtPGaU8wS5jXK2DEkWUkZBiSMr6fZu6FLTqVSSpxMGJcYzcKFXN76KAPAQxehlsFBRCFbGoKg2YEnELjJrkm4zzMCEm2ztdpVdRSxNRUnNNR5bYbtaUzIysTi7SgWGt40QivNopbOGZEZl0YqpIzvkSLjOJ0MCF9QWgggQiCCCBCIIIIEItBBBAhcaOR1o5AhEEEE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7" descr="data:image/jpeg;base64,/9j/4AAQSkZJRgABAQAAAQABAAD/2wCEAAkGBxQPEBQUEBQWEBQXEBQUFxQWGBQVFRQVFRQWFxQUFBYYHyggGBwmHBUVITEiJSkrLi4uFx8zODMsNygtLisBCgoKDg0OGhAQGywkICUsLCwsLywsLCwsLC8sLCwvLCwtLCwsLCwsLCwsLCwsLCwsLCwsLCwsLCwsLCwsLCwsLP/AABEIAKYBLwMBEQACEQEDEQH/xAAbAAEAAgMBAQAAAAAAAAAAAAAABAUBAwYCB//EAEQQAAEDAQUDCAcGBAQHAAAAAAEAAhEDBAUSITEGQVETIjJhcYGR0UJSkqGxssEHFRY0YnMUI1NyM4Ki8SRDk5TS4fD/xAAbAQEAAgMBAQAAAAAAAAAAAAAAAQMCBAUGB//EADQRAAIBAgQDBgUEAgMBAAAAAAABAgMRBBIhMQVBURNhcYGh8DKRsdHhBhQiwRVSQmLxM//aAAwDAQACEQMRAD8A+4oAgCAIAgCAIAgCAIAgCAIAgCAIAgCAIAgCAIAgCAIAgCAIAgCAIAgCAIAgCAIAgCAIAgCAIAgCAIAgCAIAgCAxKA8VqzWCXuDBxcQB4lLkqLk7JFJbds7FRnFaGHqZNQ/6AVW6sFzNunw/Ez2g/PT6lNaftPsjeg2tU7GhvzELB14m1Hg1d7tLz+xW1vtWHoWYn+6oB7g0rF4juL48EfOfoSdnPtFNqtLKNSk2iHhwa7EXc+JaCIGRg+5TCtmlZleL4T2NF1IyvbuIdo+0a003uY6jSDmuLTm/UGDvXcjgackmmzyMsfUi2nFaHhv2m1t9Cmf8zwp/x8f9mY/5Gf8AqvmSKX2nu9KzDuqEfFqxfDlyl6Ga4i+cfUm0PtMonp0ajOwsd9Qq3w+fJozXEYc0yzs23tifkajqZ/Wx4HiAR71VLBVly9S6OOovnbyLux3tQr/4VanU6muaT4aqiVOcfiRsRqQl8LRNWBmEAQBAEAQBAEAQBAEAQBAEAQBAEAQBAEAQBAEAQES8LypWZuKvUZSbxcQJ6hOp6gobS3LKdKdV5YJt9xxd7/ahRZIs1N1c+s6abPeC4+AVEsQlsdWjwapLWo7erOQvLb+215DagoN4UwAfaMnwhVOtJnTpcLw1PdZvH7HN2m0Pqmar31Txe5zz4uJVTbe5vwjGGkUl4aGpQZGVICA9UqpY4Obk5rg4HrBkJexEoqScXs9DoNoIe9tZvRrMD/8AMAA4fD3r1OArZ6duh8u4ph3RrtP20VS3jnBAEAQCEIsWl37RWqz/AOHXqAeq442+y6QFTPD057xLoV6kNpM6e7PtKqNgWik2oPWYcDvZMg+IWpPh8f8Ai7G3T4hJfGr+B2N0bXWW1QGVQx59CpzHTwE5O7iVpVMNUhuvkb1PFUqmz17y8CoNgygCAIAgCAIAgCAICNbLdToiajsM6byewBAQvxFQ9Y+y7yU2Bn8RUPWPsu8ksB+IqHrH2XeSWA/EVD1j7LvJLAfiKh6x9l3klgPxFQ9Y+y7ySwH4ioesfZd5JYD8RUPWPsu8ksCPbNrbLRbiqVMI3c10nqAjNYyairsto0KlaWWmrv6ePQ4S/wD7S6tSW2NvIt/qPh1Q9jc2t75WrOu38J3sNweEdazu+i2+5w1rtT6zi+q91Rx9J5Lj3ToOpUNt6s7EIRgrRVl3GpDIIAgCAIDCAygLywVRVsb6Z6VJ/KM/tPSHze5dThlbLPK+eh5H9S4S67Rc/qvwQF6M8UAUICAwSguZQBAEJCEF5cm1lpskBr+UZ/Tqc5sfpOre4x1LXq4anU3Vn3GxSxVSns7rvPoVx7dWe0Q180KnquzBP6XaHvgrmVsJOnqtUdSjjIVNHoy/+8qfE+BWqbY+86fE+BQD7zp8T4FAPvOnxPgUBvoWhrxLTKA2oAgCA43a4/8AED9pvzOUogpmMkwFIPRou4E65jMGOB3oByDoJgwBn7vNAeIQGEAQBAUd77QNpSylD37z6LfMrXqV0tEdjBcKlVtOrounN/ZHLWiu6o4ue4uPE/TgtRtt3Z6OnShTjlgrI1qDMttnRSxP5cNImiBiDXdKs0OycRAwky4ZgSVlGxrYlzssnf8ATu9ss6N2WWJe8MBpw442kNJoScDQJJDuMGY6U5ZZYmtKtWvZLn07+f49CJd9holj2VS1rzWOGHDGGUnsDmseeZzg6pmSJwNIUJKxbVq1FJSjtbyu09+ejt/ZKZctmnN+jiIFRku15rZA0GZmCCN4IKZUVPE1uno/evuxqbdFnLQQ850wZNSmN0lxAmJOQiRuOE5ooozeIrJ2tz6P5ff56o2i6bIXZPdluFRhL5MGJAAgAu1U5YmP7iult6P33ES1WOztoPNPnvwMgl7Z/wCQ5zg0fuvEZ9DtUNRsWQqVXUSloteXjb6L5lEsDdLGxPwUncXnD3DX6+K63C6OaeZ8vaPHfqbF69kvD56v0sjdddUMrMc4wBiz1glrg12XBxB7l3qibi0jyFNpTTZactQwzUc2tUwGXFr5dUDHBs6SzoCTmSJOpVOWd9NF/X3Lk6drvV/2erRaLMcminljayWv5oDrSWYuIk0J1Md6iManO/ft3fkOVN9O71/AZbaTa5NNwawWV9NpJe0B3LlwGIAuHN39ynJLLr1v6fcKcFPTazXr9jUa1mwmWtLgwkEY+e8UqRAcd81DWz6uxTlqe7dX/ViM1Kz0+vRf3c31q1kc92TcMkkkVMTgeVjCeOLktd09axSq29935Mm6N/ff+DBr2SQQxmZz5tSBD6YEcObyiKNXr71F6PT6935MGpYwGgNacmgk8oTBDcZOQgg44OevYlqwbo9CqvWq19Z7mRhOEjCIHRE5dsq+mmo2ZRVac20RFmVnY7P30aVnYHTU/mEZnMMjIA93vXmOL4pYeorLff5HqOEYZ4ik7vw+Z1VktTarcTDI94PAhY0q0Ksc0GZ1aUqUssjcrSoygJFgrYHg7jke9AX6gkIAgON2u/MD9pvzOUogqLOCXCI78hpxUgmOrPGjRpnnrgJIOvX2lAYa94ObB0i4jiTm4a6eaAh1aZbGLU5+9AeEAQFPtGa2CKUBpHOzh56h1KisptWidLh0sNCeate/LTTxOOLY1yWm01uepp1YVFeDT8AoMwgCAwgCC4hBcQguEFwguZAlErkSkopyeyLGrlDRo0R5r1WBpdnSXefLOJ4h18RKXv3yNa3TQCAIAgCAIAgCAIAhBd2JsMC8DxyrnxFver/B77glLJh7+9vyTbHa3UXYmHtG4jgVzKFedGeaH/p069CFaOWX/h19325tZuJuu8bwV6bD4iFeGaPmuh5vEUJUZ5ZeRLV5QEBfXfWxsHEZHtCgkkoAgON2u/MD9pvzOUogp6QOIRrnr2Z+5SCZFUE6SZ1jvUANZU4tmctCYdPgDCkGi1BxgujcBHDOD7igI6AICPbLNyghQCitNxncoavuZRk4u8XYq7Rdrm7lTKhF7HSocVrwaUnmXfv8yvIWmz1MZKSUlswhIQBAFAMhpOgJUpN7GMpxh8TS8We22dx3LNUpvkasuIYaO815a/Q9ixu6ll2EyiXF8MtrvyJFjsJxifrruVtOi4yTkaWM4rCrScKad31JNosBYczPcV3Fj4JWUWeNfD5vVyXyNP8ADlT/AJCP+rI/x0/9kOQKlY+n0Zi+HVOqPJpFWLG0Xz9DB4GsuXqeSw8FbGvTltJFUsPVjvFmFanfYpem4UkBCQgCAy1smFhUmoRcmZQg5yyov6YgDsXzbHzz4iT8j6TgYZKEUelqG2SLDa3UXhze8cRwV+HryoTzR811KMRQjWhlfl3HZWauKjQ5uYIXqYVIzipR2Z5ipBwk4y3RuWZgTbqrYXwdHfHcgLpQSEBxu135gftN+ZylEFPSEnIxkc+qDPuUgnGk8CMQyzJ0jIE57x8d6gHkUnZ8/OQOrQkZx8OKkGKlFxYAS3LP9WUgCO8oCCgCAIBCA11KIcMwoBx1/WLk3yND8VqV4WeZHouD4q8exly1X9oq1rncAErKMHLZFFbE0qKvN2+vyNjKJKvjh+rORW41ypR839vyWl3XWamjZPirVSiuRzavEMRU3m/LQu7Ps4865Kyxptt7lhR2X4lCLkuns0waoLkqjcNNucKRc2PuZh1CC54+4qfBBc8OuCmdyC5oqbNsKC5ErbLjcosLkC0bNOGmayUpR2diJRjL4lcrLRc72+iVswxtWO7v4mrPA0ZbK3gQKlmc1bdPHwl8SsadTh846wdzSQt2MlJXTNGScXZqx7p0y45KjE4qFCN5P3/RsYbC1K8rRXvu6lpZbGG5nMrxfEOLzrtxg9Pex7Th/CIUFea197+7EtcU7IQBAW+z1twOwHQ6dR4f/cF1+F4i0uyfPVePQ5PE6F49ouW/gdQCu4cQyDGiA6KzVcbQ7iPfvUEm1Acbtd+YH7TfmcpRBSgxpkpB7FZ3rHxPu4IDHKHifEoByrvWO/ed+qA8IAgMtaToJVdSrCmrzaXi7fUyjGUtkCI1yUwnGpFSg00+aIaadmYWZBAvexiowhYyV1YspVZUpqcd0caLIQ6DmVrQoa3kdrFcYcllo6d7/r7lrYrnLtclspHElJyd3qy7s11NbuUmJZ2GKTgYy0PYhB0YCAIDKAIAgCAIAgMIBCA1voNOoQFfa7lY/coJOdvLZsjoiVnCpODvFmE6cKitJXIbLHyWogrz3E5V3P8Anty/Peeg4bGgofw35ntcs6YQBAEBljsJBG4ysoTcJKS5GM4KcXF8ztbBXxsB6l6+MlJJrmeSlFxbTJSyMSxuetmWHtH1UAtkJON2u/MD9pvzOUogpFICAIAgJlGyAgEzmJheU4hx+tRrSpU4rR2u9To0cHGUVKT3N7bO0bh8VxK3F8ZV+Ko/LT6G1HDU47I2hc6UnJ3buXpJbHirSDtVtYTHV8LK9KXlyfl7ZXUoxqK0kQq1lLcxmPevY4HjtDEWjU/jL0fg/wCmcythJw1WqIxEruGoRRd7cUwoBKa2NFIMoAgLm66+JkHVuXduUAmoAgCAIAgCAIAgCAIAgPLmygKK/LtLhibqFVWpRqwcJcy2jVlTmpROeXk5xcJOL5HqoSUoqS5hYmQQBAEB0mzdWWxwXqMDLNh4Pu+h5jGxy15LvLxbZqnqjULXBw3FAdGx0gEaET4qCTj9rvzA/ab8zlKIKRSAgCAFAWdlMsb/AGhfNeJxy4yqn/szu0P/AJx8DatEuCAIAhBAvJuGHRqYP0let/TmMcs1CbvbWP8AaOdjqVrTXmRgvVnOCAIAgLq7KGFknV2fduCgExAEAQBAEAQBAEAQBAEAQHirEGdIk9ihtJXZKTeiOJazlKjoOEc986w1oLtN5gLycn2tSUtlq/I9VFdlTjHpZGwXc85shzdQ6Q3m86HEEyAcLtfVKnsJvbVfIdvFb7+/ue33VUEdHMes0RlJBk7vqpeGqK33RCxEGRrVZzTdhdrhBI4SJjuVU4ODsyyE1NXRqWBmXWzLuc7tXp8ArYePvmeax7vXl75HTLcNM90aeNwaN5/3QHRMbAAGgEKCTj9rvzA/ab8zlKIKRSAgCAKATLrqSyPVcR9R8V4P9QUezxbl/sk/6f0Oxgp3p26ExcQ2wgCAIDzUYHAg5gqyjVlSmpwdmtjGUVJWZXVbOWdY4+a97w3i1LGLK9J9Ovh9tzj18NKm7rY1LrmsEBvsdDG8DdqexQC/QBAEAQBAEAQBAEAQBAEBhzoEnIcVDaSuyUm3ZHNX3e/KA06fR9J3rdQ6viuFjseqi7OntzfX8fU7eBwOR9pU35Lp+foVdkD5c5gnCxxdoRg6LpB1HOXNgpauPJeh0ajjopc36ks165aTBjQnCBOTiG9nOdA61dnrNbenoVZaSe/r77h/E13DFEtEyYbHOBnF2gZdgU9pWazchkpJ5b+pEtLnvJc8OmBJLSOyclTNzk80i2CjFWiaVgk27Izbsrl3sqzIniV66lDJBR6I8nVnnm5dWdKrCssrno6vPYPr9FBJaoDjdrvzA/ab8zlKIKRSAgCAIDFkrcnVAPRfzex3o+XeuFx/Cdth88d4a+XP7+Rt4OplnZ7MuV4Q7AQBLAIQEJCm7TuiCPVsgOnN+Hgu9g/1BXopRq/zXr8+fn8zTq4OEtY6EV9mcN09i9JhuM4SvopZX0lp67epo1MLUhyv4FnddDC2Tq74bl1Lpq6NcmoAgCAIAgCAIAgCAIDy54BAJAJ0BIBPZxQFXbb9ZTJDQXuBIjQAjiT9Fzq/EqVNuMdX75nQo8OqVEpS0RQW68qlbpGG+qMh38e9cavi6tb4np0W35OxQwlOj8K16kRaxskqxW3kgQGh2IiZ3twuBb1Ti16ldTq5E7Lf6dCqpSzta7fXqSfvgy4hpBLi6S8mHHFMCNOdkOrrVn7p3bS79yr9ttd923h9jP3yc4YAM4GLJohwa3TMAOjuU/un09/hD9qtNff/AKeLXevKNcC2MWnOGUuDjADRw85gLGpiHNNW9fwTTw+Rp39/Mqa7tANTl3b1fw6j2lXM9o/Up4hW7OllW7+h2NxWfBTC9EeeZaATopIOis9LA0N4D371BJtQHG7XfmB+035nKUQUikBAEAQGm10sTSFDVySfdFu5Vpa7ptyd18Hd/wAV8/4vw54SreK/hLbu7vL6HYw1btI67k9cg2SgvV1cVnCmX4HcloMm4HYnx/dOE9i6+GVDsk52us3nfRfLc1qmfNoY/j7SQeadBI5N4JJFMOaM8sJc/P8AT1KP2+GjLf1X/az87L5jPNnkW20tkAFxl8YqbjvqkZ8G4aXbjWX7fDOzei05r/r9by8LEKc9v6Nr7ZXYXSOaKrm4ixx5uOp/M1zya2AOMDULCNChNLrZPfuWn11Ms80Wl2VzUose7VzZ0Inrg6LQxFNU6sorkXU5NxTZJVJmZDiN6vpYqtR/+c2vBmEqcJbo9isV1KX6gxkNJNS8V9rGvLB0ntoQr4v5llpF7+cZAawHNx+kDNes4Ziq2KpdpUiorlbn3+HQ5uJhCk7J3KWn9oNH0qVUdmA/ULo2NbOiQzbyynUVR2sb9HJYnOjYNuLJ61T2D5pYZ0YO3Vk41D2M8ylhnRpft/Zhoys7/KwfFyWIzoi1vtDZ6FBx/uc1vwBSwzkC0faDWPQpU2dpc8/RLEZypte1lrqa1iwcGBrPeBPvUmLk2QLDb3Mr06rnFzm1GulxJMTnmeqUIT1Oxtzg6o5w9I4vFeWx8MmIkuup6zAzz0IvpoaFpm4EAQBAEBhzoElZQhKclGO5jOcYRcpbG65bIa1TERlu7F6nDUFRpqC8+88xiK7rTcn5HcUmYQAtg1yfdVHE+To347kBdqCQgON2u/MD9pvzOUogpFICAIAgCAgWum6m4VKWTh4EbweorXxOGp4im6dRXT93RnCbg7ou7svFtobLcnDJzd7T5cCvnuPwFTCVMstuT6/nqjtUa0aiuiYtEuCAIDDmgiDmDqDmCpUmndENXMgRpkOChu+rFghIQEC+rxFmpFx6RyaOvieoLo8MwDxddR/4rWXh08zXxFZUo35nzC8La6s/E4k6xPXv7Svo0IqEVGOiR56cnJ3ZFWRiEAQBAEAQBAEBlAdhYquOjTdvwYT2tyXB4vC0oz8j0XCKl4Sj5m1cg64QBAEBgmNVlGLk7LciUlFXexpo0zXeA3oz49a9FgsGqKvL4n6HnsZi3Wdo/CvU7e6bCKTBxW+aJPQgvruo4GDicz3qCSUgCA43a78wP2m/M5SiCkUgIAgCAIDDhKgFXarM6m/lKJwuHvHAjeFTiMPTrwdOorp+/mZwm4O6Li6b7bX5r/5dX1To7rYd/ZqvDcS4PVwjzR/lDr08fvsdahiY1NHoy1XHNkISEAQBAYc6ASdAJUxi5Oy5kN2PmW017G0VTuaMgOrUD6/7L6Tw7AxwlFQW+7ff72PPYmu6k7lKt81ggLS5bCysKuORgph4I1ykkCcjIEd6EpFpaNn6UNa0ukB+J2R313NdU3NbFENy3vHYouTZGl9xUsw19SecBOCJH8VE/wDan/qDhnNxZEs7MUwcGJwcXAY3aMB5sEZZyHZ6duqi5OVFbeFzMpUS8OeHYWPwOABaHckCx+/EOV/0+EkNWKRDEIAgL64La0MNNxg4pbOhnUTxWri8Mq8Mt7dDdwWK7CV9y2a+V5qtQnRlaa/J6ajXhVjeLPSqLgoB4qVA0SVbRoTrSywRTWrwpRzTZqoUX13AAQJ0816LC4OFBdX1OBisXKu+i6HZXPdYpNHFbhqFqhBIsVHG8DdqewIDoFBIQBAQ7wu2nXA5QZjQjIjvQED8MUeL/aHkpuB+GKPF/tDyS4H4Yo8X+0PJLgfhijxf7Q8kuB+GKPF/tDyS4H4Yo8X+0PJLgHZeh+v2h5JcFPeuw1FwlmIHXUeSgFSHVbLzaodUaPSPSA7fSXnsdwClVvOh/F9OT+30N2li5R0lr9SfZ7S2oJYQereO0bl5TE4OthpWqxa+j8zowqxn8LNq1SwIAgDhIjjkpi8rv0Iauj5Rf1Dk67gNIafFoX1hO+p5iatIrkMC3Zs9VLGvlkOZiAJeCThxBo5usb9OtLmWUxVucMcA98xSrVH4PRNF72uY3FEmWROmc5hBY9s2fc/Nj24DBl+Jrg1znBhe0AxJY7ITp1oLGRs3U3vpDOAZfnzmMMQ3c6o0Z9e5LjKeKez9V2pY3ojMuzc9tJzW5A5nlmDhrwS4szJ2feagYHsxOzDTixYSXNDjhacsTXDqyJgJcZT2/Z10DC9pnADOIAPe2kW0xlmZqgTplOSXGUgXldzrOWh5a6QTzSTBaYIMgZyhDViGhAQFnd954SBUkjc4dJv/AJDqVdWlGpHLJXRfRrzpSzRZ0LHhwDmkOadCNP8A0epefxPDp03enqvVHocNxCFRWno/QAk5NzVuH4ZJ61dO7mV1+JJaUte8tbq2XdXcC/EuzCEaayxVkcedSU3mk7s7a7tmaVIDWe7yWZgT/upnF3iPJAPupnF3iPJASbPZm0xzfE6oDcgCAIAgCAIAgCAIAgCAICJbLAyqMwEByt57LEHFSJaerI+5YThGccskmu8yUmndFSbTWoGKjeUHHQ+RXCxX6eoVNaTyP5r7r5m3TxklpLUk0L1pvynAeDsvfovP4nguLo65cy6rX03NyGKpy528SaDOi5TTTszYTuFAPmu2VPDae2mPc54+i+pYWWajCXVL6Hm66tNlCrykmm9qxAHKGBEabmhokxnkAM+CE3Z5qXlVc4OLyXAFokNiHTiBEQ6cTpmZkygue3XvWIg1HHOd3Eu17SYG6TGqC7PJvSt/Udl2es13xa09yC7PTr3rEAcoYERoOjhwk5ZkYGa+qEF2ZbfNcaVD4NO8kTIzgkkToSSIQXZj73rf1DpGjf09WvMbB1GERoguR7Ran1IxuLomJ3SZPvQg0oDfRsj39FpPXoPFLmSi2WVkuMkjGe5vmscxmqfU7u4bhYaeFtPBOpzJPaTqo3LEktjo7s2XZTMuzQHQ0aAYIaIQG1AEAQBAEAQBAEAQBAEAQBAEAQBAEBghARrTYGVNQEBQ3hsox/RyQkoa2ztaif5biOwn4KithqVZWqRT8UZRqSjsyObRaafSAf2iD4iFyq36fwk/hvHwf3ubEcZUW+pTbR3O604aoIYQCC0zvcTr3ldjD0+xpRp3vZJfI1KqzycjmX3PUG4HsPmrsxT2bNLrvqD0D3Ql0RkZ5Njqeo7wKm4ys8/wr/Ud4FBlZkWR/qO8ClxlZ6FgqH0D7gouhkZtbdVQ7gO0+SXRPZyN9O43HVwHZJ8lGYy7Nk2hs8Drid7kuT2aLmxbMH0aYHXqfEqLmaikdBYdkXHpITc6KwbNU6eolAXVGzNZ0QhBuQBAEAQBAEAQBAEAQBAEAQBAEAQBAEAQBAEAQGC0FAaKljY7UICNXuhjhEICsrbKUzohNyHV2ObuQXI79jUBrOxp4oLmRsaeKA2M2NQEqlse0aoLk6jsxTbuQi5Oo3RTboAgJlOztGgQGyEBlAEAQBAEAQBAEAQBAEAQBAEAQBAE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7" y="1628800"/>
            <a:ext cx="77768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467544" y="6071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b="1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tx1"/>
                </a:solidFill>
              </a:rPr>
              <a:t>Monitoramento</a:t>
            </a:r>
            <a:endParaRPr lang="pt-BR" sz="2800" b="1" dirty="0">
              <a:solidFill>
                <a:schemeClr val="tx1"/>
              </a:solidFill>
            </a:endParaRPr>
          </a:p>
          <a:p>
            <a:pPr algn="just"/>
            <a:endParaRPr lang="pt-BR" sz="2800" b="1" dirty="0" smtClean="0"/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algn="just"/>
            <a:endParaRPr lang="pt-BR" sz="2800" b="1" dirty="0">
              <a:solidFill>
                <a:schemeClr val="tx1"/>
              </a:solidFill>
            </a:endParaRPr>
          </a:p>
          <a:p>
            <a:pPr algn="just"/>
            <a:endParaRPr lang="pt-BR" sz="2800" b="1" dirty="0"/>
          </a:p>
          <a:p>
            <a:endParaRPr lang="pt-BR" sz="2800" i="1" dirty="0" smtClean="0">
              <a:solidFill>
                <a:schemeClr val="tx1"/>
              </a:solidFill>
            </a:endParaRPr>
          </a:p>
          <a:p>
            <a:pPr marL="388620" indent="-342900" algn="just"/>
            <a:endParaRPr lang="pt-B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0811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deiasemacao.zip.net/images/ideiasemaca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73"/>
            <a:ext cx="9144000" cy="21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473672" y="2165584"/>
            <a:ext cx="8229600" cy="450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Decisão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gestão </a:t>
            </a:r>
            <a:r>
              <a:rPr lang="pt-BR" sz="2000" dirty="0" smtClean="0">
                <a:solidFill>
                  <a:schemeClr val="tx1"/>
                </a:solidFill>
              </a:rPr>
              <a:t>– Compromisso de quem lidera;</a:t>
            </a:r>
            <a:endParaRPr lang="pt-BR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Capacidade </a:t>
            </a:r>
            <a:r>
              <a:rPr lang="pt-BR" sz="2000" b="1" dirty="0">
                <a:solidFill>
                  <a:schemeClr val="tx1"/>
                </a:solidFill>
              </a:rPr>
              <a:t>para </a:t>
            </a:r>
            <a:r>
              <a:rPr lang="pt-BR" sz="2000" b="1" dirty="0" smtClean="0">
                <a:solidFill>
                  <a:schemeClr val="tx1"/>
                </a:solidFill>
              </a:rPr>
              <a:t>ação </a:t>
            </a:r>
            <a:r>
              <a:rPr lang="pt-BR" sz="2000" dirty="0" smtClean="0">
                <a:solidFill>
                  <a:schemeClr val="tx1"/>
                </a:solidFill>
              </a:rPr>
              <a:t>– </a:t>
            </a:r>
            <a:r>
              <a:rPr lang="pt-BR" sz="2000" dirty="0" smtClean="0">
                <a:solidFill>
                  <a:schemeClr val="tx1"/>
                </a:solidFill>
              </a:rPr>
              <a:t>Desenvolver </a:t>
            </a:r>
            <a:r>
              <a:rPr lang="pt-BR" sz="2000" dirty="0" smtClean="0">
                <a:solidFill>
                  <a:schemeClr val="tx1"/>
                </a:solidFill>
              </a:rPr>
              <a:t>as competências necessárias no pessoal-chave da organização no ambiente de CI.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Projeto </a:t>
            </a:r>
            <a:r>
              <a:rPr lang="pt-BR" sz="2000" b="1" dirty="0">
                <a:solidFill>
                  <a:schemeClr val="tx1"/>
                </a:solidFill>
              </a:rPr>
              <a:t>de médio a longo </a:t>
            </a:r>
            <a:r>
              <a:rPr lang="pt-BR" sz="2000" b="1" dirty="0" smtClean="0">
                <a:solidFill>
                  <a:schemeClr val="tx1"/>
                </a:solidFill>
              </a:rPr>
              <a:t>prazo </a:t>
            </a:r>
            <a:endParaRPr lang="pt-BR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Trabalho </a:t>
            </a:r>
            <a:r>
              <a:rPr lang="pt-BR" sz="2000" b="1" dirty="0">
                <a:solidFill>
                  <a:schemeClr val="tx1"/>
                </a:solidFill>
              </a:rPr>
              <a:t>de </a:t>
            </a:r>
            <a:r>
              <a:rPr lang="pt-BR" sz="2000" b="1" dirty="0" smtClean="0">
                <a:solidFill>
                  <a:schemeClr val="tx1"/>
                </a:solidFill>
              </a:rPr>
              <a:t>cooperação – </a:t>
            </a:r>
            <a:r>
              <a:rPr lang="pt-BR" sz="2000" dirty="0" smtClean="0">
                <a:solidFill>
                  <a:schemeClr val="tx1"/>
                </a:solidFill>
              </a:rPr>
              <a:t>Estrutura de </a:t>
            </a:r>
            <a:r>
              <a:rPr lang="pt-BR" sz="2000" dirty="0" smtClean="0">
                <a:solidFill>
                  <a:schemeClr val="tx1"/>
                </a:solidFill>
              </a:rPr>
              <a:t>gestão e operacional </a:t>
            </a:r>
            <a:r>
              <a:rPr lang="pt-BR" sz="2000" dirty="0" smtClean="0">
                <a:solidFill>
                  <a:schemeClr val="tx1"/>
                </a:solidFill>
              </a:rPr>
              <a:t>do Município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Profissionalização das operações de SCI</a:t>
            </a:r>
          </a:p>
          <a:p>
            <a:pPr marL="354013" lvl="0" indent="-354013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Entender o gerenciamento de SCI: </a:t>
            </a:r>
            <a:r>
              <a:rPr lang="pt-BR" sz="2000" dirty="0">
                <a:solidFill>
                  <a:schemeClr val="tx1"/>
                </a:solidFill>
              </a:rPr>
              <a:t>Foco comportamental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Necessidade de influenciar comportamentos nos caminhos desejáveis para a organização</a:t>
            </a:r>
            <a:endParaRPr lang="pt-BR" sz="1800" b="1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tx1"/>
                </a:solidFill>
              </a:rPr>
              <a:t>  </a:t>
            </a:r>
            <a:r>
              <a:rPr lang="pt-BR" sz="2000" b="1" dirty="0" smtClean="0">
                <a:solidFill>
                  <a:schemeClr val="tx1"/>
                </a:solidFill>
              </a:rPr>
              <a:t>Entender </a:t>
            </a:r>
            <a:r>
              <a:rPr lang="pt-BR" sz="2000" b="1" dirty="0">
                <a:solidFill>
                  <a:schemeClr val="tx1"/>
                </a:solidFill>
              </a:rPr>
              <a:t>o papel da Função Auditoria Interna no SCI</a:t>
            </a:r>
            <a:endParaRPr lang="pt-BR" sz="2200" b="1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chemeClr val="tx1"/>
                </a:solidFill>
              </a:rPr>
              <a:t>Ferramenta para monitoramento da integridade;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24924" y="0"/>
            <a:ext cx="64807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7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deiasemacao.zip.net/images/ideiasemaca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73"/>
            <a:ext cx="9144000" cy="21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457200" y="2348880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Compartilhamento de desafios </a:t>
            </a:r>
            <a:r>
              <a:rPr lang="pt-BR" sz="2000" dirty="0">
                <a:solidFill>
                  <a:schemeClr val="tx1"/>
                </a:solidFill>
              </a:rPr>
              <a:t>– Rede de </a:t>
            </a:r>
            <a:r>
              <a:rPr lang="pt-BR" sz="2000" dirty="0" smtClean="0">
                <a:solidFill>
                  <a:schemeClr val="tx1"/>
                </a:solidFill>
              </a:rPr>
              <a:t>Controle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Tutoria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Centrais de Harmonização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Grupos de estudos e práticas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</a:rPr>
              <a:t>Compartilhamento entre entes administrativos distintos de custos e experiências</a:t>
            </a:r>
            <a:r>
              <a:rPr lang="pt-BR" sz="2200" dirty="0">
                <a:solidFill>
                  <a:schemeClr val="tx1"/>
                </a:solidFill>
              </a:rPr>
              <a:t>;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24924" y="0"/>
            <a:ext cx="64807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17" y="2081890"/>
            <a:ext cx="6049990" cy="401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29215"/>
            <a:ext cx="2618473" cy="14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2040"/>
            <a:ext cx="2773717" cy="178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 rot="20391813">
            <a:off x="837958" y="5978530"/>
            <a:ext cx="240847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Formalizado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99436" y="3935727"/>
            <a:ext cx="135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Conceito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33443" y="3464824"/>
            <a:ext cx="150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Estrutura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42731" y="1922360"/>
            <a:ext cx="284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7030A0"/>
                </a:solidFill>
              </a:rPr>
              <a:t>Capacitação para Ação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6080" y="4305059"/>
            <a:ext cx="22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Decisão de  Gestão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95440" y="3059023"/>
            <a:ext cx="246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Definição de Papéis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40283" y="2535311"/>
            <a:ext cx="20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Monitoramento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 rot="20788184">
            <a:off x="6322263" y="1790770"/>
            <a:ext cx="2531790" cy="5822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Estruturado</a:t>
            </a:r>
            <a:endParaRPr lang="pt-B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49812" y="778126"/>
            <a:ext cx="224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Comprometimento Continuado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689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/>
        </p:nvSpPr>
        <p:spPr bwMode="auto">
          <a:xfrm>
            <a:off x="2895938" y="4306292"/>
            <a:ext cx="3299470" cy="5369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>
              <a:spcBef>
                <a:spcPts val="1050"/>
              </a:spcBef>
            </a:pPr>
            <a:r>
              <a:rPr lang="en-US" b="1" dirty="0" err="1" smtClean="0">
                <a:solidFill>
                  <a:srgbClr val="8D5723"/>
                </a:solidFill>
                <a:latin typeface="Arial Narrow" pitchFamily="34" charset="0"/>
                <a:sym typeface="Arial Narrow" pitchFamily="34" charset="0"/>
              </a:rPr>
              <a:t>Rossana</a:t>
            </a:r>
            <a:r>
              <a:rPr lang="en-US" b="1" dirty="0" smtClean="0">
                <a:solidFill>
                  <a:srgbClr val="8D5723"/>
                </a:solidFill>
                <a:latin typeface="Arial Narrow" pitchFamily="34" charset="0"/>
                <a:sym typeface="Arial Narrow" pitchFamily="34" charset="0"/>
              </a:rPr>
              <a:t> Guerra, CIA, CRMA</a:t>
            </a:r>
            <a:endParaRPr lang="en-US" b="1" dirty="0">
              <a:solidFill>
                <a:srgbClr val="8D5723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633299" y="4842864"/>
            <a:ext cx="2503191" cy="492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>
              <a:spcBef>
                <a:spcPts val="900"/>
              </a:spcBef>
            </a:pPr>
            <a:r>
              <a:rPr lang="en-US" sz="1400" dirty="0" smtClean="0">
                <a:solidFill>
                  <a:srgbClr val="8D5723"/>
                </a:solidFill>
                <a:latin typeface="Arial Narrow" pitchFamily="34" charset="0"/>
                <a:sym typeface="Arial Narrow" pitchFamily="34" charset="0"/>
              </a:rPr>
              <a:t>rossanagsousa@yahoo.com.br</a:t>
            </a:r>
          </a:p>
          <a:p>
            <a:pPr marL="39688" algn="r">
              <a:spcBef>
                <a:spcPts val="900"/>
              </a:spcBef>
            </a:pPr>
            <a:r>
              <a:rPr lang="en-US" sz="1400" dirty="0" smtClean="0">
                <a:solidFill>
                  <a:srgbClr val="8D5723"/>
                </a:solidFill>
                <a:latin typeface="Arial Narrow" pitchFamily="34" charset="0"/>
                <a:sym typeface="Arial Narrow" pitchFamily="34" charset="0"/>
              </a:rPr>
              <a:t>rossanagsousa@gmail.com</a:t>
            </a:r>
          </a:p>
          <a:p>
            <a:pPr marL="39688" algn="r">
              <a:spcBef>
                <a:spcPts val="900"/>
              </a:spcBef>
            </a:pPr>
            <a:endParaRPr lang="en-US" sz="1400" dirty="0">
              <a:solidFill>
                <a:srgbClr val="8D5723"/>
              </a:solidFill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2" y="476672"/>
            <a:ext cx="3735287" cy="27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encrypted-tbn0.gstatic.com/images?q=tbn:ANd9GcTkBRBNjnV9Sx-6IPoBpAue8e318q43eW6x0x0sQBdfIrzwS_X8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08" y="4149080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f/OSCEmap_2005.png/300px-OSCEmap_2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71" y="2731174"/>
            <a:ext cx="4387117" cy="25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" y="0"/>
            <a:ext cx="32289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1200" dirty="0" smtClean="0"/>
              <a:t>04/05/2016</a:t>
            </a:r>
          </a:p>
          <a:p>
            <a:pPr algn="just"/>
            <a:r>
              <a:rPr lang="pt-BR" sz="2600" dirty="0" smtClean="0"/>
              <a:t>Auditores repreendem agência de desenvolvimento da ONU após acusações norte-americanas</a:t>
            </a:r>
          </a:p>
          <a:p>
            <a:pPr marL="0" indent="0" algn="just">
              <a:buNone/>
            </a:pPr>
            <a:r>
              <a:rPr lang="en-US" sz="1800" i="1" dirty="0" smtClean="0"/>
              <a:t>	Auditors </a:t>
            </a:r>
            <a:r>
              <a:rPr lang="en-US" sz="1800" i="1" dirty="0"/>
              <a:t>rebuke U.N. development agency after U.S. indictments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sz="2600" dirty="0"/>
              <a:t>Utilização inadequada de aproximadamente U$ 2 </a:t>
            </a:r>
            <a:r>
              <a:rPr lang="pt-BR" sz="2600" dirty="0" smtClean="0"/>
              <a:t>milhões e  corrupção</a:t>
            </a:r>
            <a:r>
              <a:rPr lang="pt-BR" sz="2600" dirty="0" smtClean="0"/>
              <a:t>.</a:t>
            </a:r>
          </a:p>
          <a:p>
            <a:pPr algn="just"/>
            <a:r>
              <a:rPr lang="pt-BR" i="1" dirty="0" smtClean="0"/>
              <a:t>Com um SCI isso não parece paradoxal?</a:t>
            </a:r>
            <a:endParaRPr lang="pt-BR" i="1" dirty="0"/>
          </a:p>
        </p:txBody>
      </p:sp>
      <p:sp>
        <p:nvSpPr>
          <p:cNvPr id="14" name="AutoShape 2" descr="Resultado de imagem para united nations office for south south cooperation unoss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84686"/>
            <a:ext cx="3270987" cy="1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" y="0"/>
            <a:ext cx="32289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1200" dirty="0" smtClean="0"/>
              <a:t>04/05/2016</a:t>
            </a:r>
          </a:p>
          <a:p>
            <a:pPr algn="just"/>
            <a:r>
              <a:rPr lang="pt-BR" dirty="0" smtClean="0"/>
              <a:t>Auditores repreendem agência de desenvolvimento da ONU após acusações norte-americanas</a:t>
            </a:r>
          </a:p>
          <a:p>
            <a:pPr marL="0" indent="0" algn="just">
              <a:buNone/>
            </a:pPr>
            <a:r>
              <a:rPr lang="en-US" sz="1800" i="1" dirty="0" smtClean="0"/>
              <a:t>	Auditors </a:t>
            </a:r>
            <a:r>
              <a:rPr lang="en-US" sz="1800" i="1" dirty="0"/>
              <a:t>rebuke U.N. development agency after U.S. </a:t>
            </a:r>
            <a:r>
              <a:rPr lang="en-US" sz="1800" i="1" dirty="0" smtClean="0"/>
              <a:t>indictments</a:t>
            </a:r>
          </a:p>
          <a:p>
            <a:pPr marL="0" indent="0" algn="just">
              <a:buNone/>
            </a:pPr>
            <a:endParaRPr lang="en-US" sz="1800" i="1" dirty="0" smtClean="0"/>
          </a:p>
          <a:p>
            <a:r>
              <a:rPr lang="pt-BR" dirty="0" smtClean="0"/>
              <a:t>Emitiram </a:t>
            </a:r>
            <a:r>
              <a:rPr lang="pt-BR" dirty="0"/>
              <a:t>grau insatisfatório para a gestão</a:t>
            </a:r>
            <a:r>
              <a:rPr lang="pt-BR" dirty="0" smtClean="0"/>
              <a:t>:</a:t>
            </a:r>
          </a:p>
          <a:p>
            <a:pPr lvl="1" algn="just"/>
            <a:r>
              <a:rPr lang="pt-BR" dirty="0" smtClean="0"/>
              <a:t>Controles </a:t>
            </a:r>
            <a:r>
              <a:rPr lang="pt-BR" dirty="0"/>
              <a:t>internos, processo de gestão de risco que não </a:t>
            </a:r>
            <a:r>
              <a:rPr lang="pt-BR" u="sng" dirty="0"/>
              <a:t>foram estabelecidos ou não funcionavam bem;</a:t>
            </a:r>
          </a:p>
          <a:p>
            <a:pPr lvl="1" algn="just"/>
            <a:r>
              <a:rPr lang="pt-BR" dirty="0"/>
              <a:t>Controles internos </a:t>
            </a:r>
            <a:r>
              <a:rPr lang="pt-BR" u="sng" dirty="0"/>
              <a:t>‘</a:t>
            </a:r>
            <a:r>
              <a:rPr lang="pt-BR" u="sng" dirty="0" smtClean="0"/>
              <a:t>pobres</a:t>
            </a:r>
            <a:r>
              <a:rPr lang="pt-BR" dirty="0" smtClean="0"/>
              <a:t>’ e </a:t>
            </a:r>
            <a:r>
              <a:rPr lang="pt-BR" dirty="0"/>
              <a:t>impactavam em fraca gestão de viagens, possibilitavam manipulação de </a:t>
            </a:r>
            <a:r>
              <a:rPr lang="pt-BR" dirty="0" smtClean="0"/>
              <a:t>despesas, de </a:t>
            </a:r>
            <a:r>
              <a:rPr lang="pt-BR" dirty="0"/>
              <a:t>contas a </a:t>
            </a:r>
            <a:r>
              <a:rPr lang="pt-BR" dirty="0" smtClean="0"/>
              <a:t>receber, geravam outras </a:t>
            </a:r>
            <a:r>
              <a:rPr lang="pt-BR" dirty="0"/>
              <a:t>deficiências e apresentavam prestações de contas e relatórios pouco claros</a:t>
            </a:r>
            <a:r>
              <a:rPr lang="pt-BR" dirty="0" smtClean="0"/>
              <a:t>.</a:t>
            </a:r>
          </a:p>
          <a:p>
            <a:pPr marL="274320" lvl="1" indent="0" algn="just">
              <a:buNone/>
            </a:pPr>
            <a:endParaRPr lang="pt-BR" dirty="0"/>
          </a:p>
          <a:p>
            <a:pPr algn="just"/>
            <a:r>
              <a:rPr lang="pt-BR" i="1" dirty="0" smtClean="0"/>
              <a:t>A gestão não conseguiu desenvolver bem o SCI ou manter sua evolução e não consegue absorver seu potencial máximo de contribuição à organização!</a:t>
            </a:r>
            <a:endParaRPr lang="pt-BR" i="1" dirty="0"/>
          </a:p>
        </p:txBody>
      </p:sp>
      <p:sp>
        <p:nvSpPr>
          <p:cNvPr id="14" name="AutoShape 2" descr="Resultado de imagem para united nations office for south south cooperation unoss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7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17" y="2081890"/>
            <a:ext cx="5595455" cy="37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29215"/>
            <a:ext cx="2618473" cy="14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2040"/>
            <a:ext cx="2773717" cy="178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 rot="20391813">
            <a:off x="837958" y="5978530"/>
            <a:ext cx="240847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Formalizado</a:t>
            </a:r>
            <a:endParaRPr lang="pt-BR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 rot="20664762">
            <a:off x="6322263" y="1790770"/>
            <a:ext cx="2531790" cy="5822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Estruturado</a:t>
            </a:r>
            <a:endParaRPr lang="pt-B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AutoShape 2" descr="Resultado de imagem para imagens alterna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5" descr="Resultado de imagem para imagens alternativ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06080" y="4305059"/>
            <a:ext cx="22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Decisão de  Gestão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49812" y="778126"/>
            <a:ext cx="224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Comprometimento Continuado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63889" y="5988605"/>
            <a:ext cx="53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Máximo Potencial de Contribuição do SCI!!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SaJl-6wc7XSBJoXyhCUEsuNOgVQflcT8XH77gXdBquuYsT7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01"/>
            <a:ext cx="8136904" cy="43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48200"/>
            <a:ext cx="219013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29215"/>
            <a:ext cx="2618473" cy="147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 rot="20664762">
            <a:off x="6322263" y="1790770"/>
            <a:ext cx="2531790" cy="5822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Estruturado</a:t>
            </a:r>
            <a:endParaRPr lang="pt-B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51920" y="585085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Articular tudo isso é fácil??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9100" y="600100"/>
            <a:ext cx="8229600" cy="884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/>
              <a:t>The Committee of Sponsoring Organizations of the </a:t>
            </a:r>
            <a:r>
              <a:rPr lang="en-US" sz="2800" dirty="0" err="1"/>
              <a:t>Treadway</a:t>
            </a:r>
            <a:r>
              <a:rPr lang="en-US" sz="2800" dirty="0"/>
              <a:t> </a:t>
            </a:r>
            <a:r>
              <a:rPr lang="en-US" sz="2800" dirty="0" smtClean="0"/>
              <a:t>Commission - COSO</a:t>
            </a:r>
            <a:endParaRPr lang="en-US" sz="2800" dirty="0"/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1758683"/>
            <a:ext cx="7848872" cy="24315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COSO – </a:t>
            </a:r>
            <a:r>
              <a:rPr lang="pt-BR" dirty="0" smtClean="0"/>
              <a:t>iniciativa conjunta de 5 organizações do setor privado que se propõe a liderar a geração de conhecimento por meio do desenvolvimento de estruturas e diretrizes sobre controles internos, gerenciamento de riscos corporativos e prevenção de fraudes.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510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87" y="4514998"/>
            <a:ext cx="2057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8"/>
          <a:stretch>
            <a:fillRect/>
          </a:stretch>
        </p:blipFill>
        <p:spPr bwMode="auto">
          <a:xfrm>
            <a:off x="6372200" y="3923629"/>
            <a:ext cx="19208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agem 8" descr="images 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28" y="5676900"/>
            <a:ext cx="2552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4037"/>
            <a:ext cx="17272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11560" y="908720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Estruturar o </a:t>
            </a:r>
            <a:r>
              <a:rPr lang="pt-BR" sz="2800" b="1" dirty="0" smtClean="0">
                <a:solidFill>
                  <a:schemeClr val="tx1"/>
                </a:solidFill>
              </a:rPr>
              <a:t>SCI - Modelos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algn="just"/>
            <a:endParaRPr lang="pt-BR" sz="1600" b="1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chemeClr val="tx1"/>
                </a:solidFill>
              </a:rPr>
              <a:t>Entendimento Comum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Framework (</a:t>
            </a:r>
            <a:r>
              <a:rPr lang="pt-BR" sz="2000" i="1" dirty="0" smtClean="0">
                <a:solidFill>
                  <a:schemeClr val="tx1"/>
                </a:solidFill>
              </a:rPr>
              <a:t>Estrutura</a:t>
            </a:r>
            <a:r>
              <a:rPr lang="pt-BR" sz="2000" dirty="0" smtClean="0">
                <a:solidFill>
                  <a:schemeClr val="tx1"/>
                </a:solidFill>
              </a:rPr>
              <a:t>)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/>
                </a:solidFill>
              </a:rPr>
              <a:t>Conceito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/>
                </a:solidFill>
              </a:rPr>
              <a:t>Estrutura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/>
                </a:solidFill>
              </a:rPr>
              <a:t>Limitações</a:t>
            </a:r>
          </a:p>
          <a:p>
            <a:pPr lvl="0" algn="just"/>
            <a:endParaRPr lang="pt-BR" sz="23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chemeClr val="tx1"/>
                </a:solidFill>
              </a:rPr>
              <a:t>  Definição </a:t>
            </a:r>
            <a:r>
              <a:rPr lang="pt-BR" sz="2300" b="1" dirty="0">
                <a:solidFill>
                  <a:schemeClr val="tx1"/>
                </a:solidFill>
              </a:rPr>
              <a:t>e entendimento dos papéis </a:t>
            </a:r>
            <a:r>
              <a:rPr lang="pt-BR" sz="2300" b="1" dirty="0" smtClean="0">
                <a:solidFill>
                  <a:schemeClr val="tx1"/>
                </a:solidFill>
              </a:rPr>
              <a:t>no </a:t>
            </a:r>
            <a:r>
              <a:rPr lang="pt-BR" sz="2300" b="1" dirty="0" smtClean="0">
                <a:solidFill>
                  <a:schemeClr val="tx1"/>
                </a:solidFill>
              </a:rPr>
              <a:t>SCI</a:t>
            </a:r>
            <a:endParaRPr lang="pt-BR" sz="23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Modelo 3 Linhas de </a:t>
            </a:r>
            <a:r>
              <a:rPr lang="pt-BR" sz="2000" dirty="0" smtClean="0">
                <a:solidFill>
                  <a:schemeClr val="tx1"/>
                </a:solidFill>
              </a:rPr>
              <a:t>Defesa	</a:t>
            </a:r>
            <a:endParaRPr lang="pt-BR" sz="1900" dirty="0" smtClean="0">
              <a:solidFill>
                <a:schemeClr val="tx1"/>
              </a:solidFill>
            </a:endParaRPr>
          </a:p>
          <a:p>
            <a:pPr algn="just"/>
            <a:endParaRPr lang="pt-BR" sz="23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300" b="1" dirty="0" smtClean="0">
                <a:solidFill>
                  <a:schemeClr val="tx1"/>
                </a:solidFill>
              </a:rPr>
              <a:t>  Um processo para manter a eficácia  do SCI ao longo do tempo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chemeClr val="tx1"/>
                </a:solidFill>
              </a:rPr>
              <a:t>Modelo de Monitoramento</a:t>
            </a:r>
            <a:endParaRPr lang="pt-BR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11560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b="1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</a:rPr>
              <a:t>Entendimento Comum</a:t>
            </a:r>
          </a:p>
          <a:p>
            <a:pPr algn="just"/>
            <a:endParaRPr lang="pt-BR" sz="2800" b="1" dirty="0" smtClean="0"/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Conceito</a:t>
            </a:r>
            <a:endParaRPr lang="pt-BR" sz="2800" b="1" dirty="0">
              <a:solidFill>
                <a:schemeClr val="tx1"/>
              </a:solidFill>
            </a:endParaRPr>
          </a:p>
          <a:p>
            <a:pPr algn="just"/>
            <a:endParaRPr lang="pt-BR" sz="2800" b="1" dirty="0"/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Controle interno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processo </a:t>
            </a:r>
            <a:r>
              <a:rPr lang="pt-BR" sz="2800" dirty="0">
                <a:solidFill>
                  <a:schemeClr val="tx1"/>
                </a:solidFill>
              </a:rPr>
              <a:t>conduzido pela estrutura de governança, administração e outros profissionais da entidade, e desenvolvido para proporcionar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segurança razoável </a:t>
            </a:r>
            <a:r>
              <a:rPr lang="pt-BR" sz="2800" dirty="0">
                <a:solidFill>
                  <a:schemeClr val="tx1"/>
                </a:solidFill>
              </a:rPr>
              <a:t>com respeito à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 dos objetivos </a:t>
            </a:r>
            <a:r>
              <a:rPr lang="pt-BR" sz="2800" dirty="0">
                <a:solidFill>
                  <a:schemeClr val="tx1"/>
                </a:solidFill>
              </a:rPr>
              <a:t>relacionados a operações, divulgação e conformidade.</a:t>
            </a:r>
          </a:p>
          <a:p>
            <a:endParaRPr lang="pt-BR" sz="2800" i="1" dirty="0" smtClean="0">
              <a:solidFill>
                <a:schemeClr val="tx1"/>
              </a:solidFill>
            </a:endParaRPr>
          </a:p>
          <a:p>
            <a:pPr marL="388620" indent="-342900" algn="just"/>
            <a:endParaRPr lang="pt-BR" sz="1400" b="1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72" y="5661248"/>
            <a:ext cx="2726927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1052</TotalTime>
  <Words>378</Words>
  <Application>Microsoft Office PowerPoint</Application>
  <PresentationFormat>Apresentação na tela (4:3)</PresentationFormat>
  <Paragraphs>128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Brilho</vt:lpstr>
      <vt:lpstr>Estruturando o Controle Interno Municipal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do Controle Interno para as Instituições Públicas</dc:title>
  <dc:creator>Rossana</dc:creator>
  <cp:lastModifiedBy>Rossana</cp:lastModifiedBy>
  <cp:revision>79</cp:revision>
  <dcterms:created xsi:type="dcterms:W3CDTF">2015-10-03T14:17:25Z</dcterms:created>
  <dcterms:modified xsi:type="dcterms:W3CDTF">2016-05-11T01:49:01Z</dcterms:modified>
</cp:coreProperties>
</file>