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177"/>
  </p:notesMasterIdLst>
  <p:sldIdLst>
    <p:sldId id="258" r:id="rId2"/>
    <p:sldId id="257" r:id="rId3"/>
    <p:sldId id="260" r:id="rId4"/>
    <p:sldId id="268" r:id="rId5"/>
    <p:sldId id="281" r:id="rId6"/>
    <p:sldId id="536" r:id="rId7"/>
    <p:sldId id="279" r:id="rId8"/>
    <p:sldId id="282" r:id="rId9"/>
    <p:sldId id="284" r:id="rId10"/>
    <p:sldId id="283" r:id="rId11"/>
    <p:sldId id="285" r:id="rId12"/>
    <p:sldId id="286" r:id="rId13"/>
    <p:sldId id="287" r:id="rId14"/>
    <p:sldId id="289" r:id="rId15"/>
    <p:sldId id="288" r:id="rId16"/>
    <p:sldId id="290" r:id="rId17"/>
    <p:sldId id="616" r:id="rId18"/>
    <p:sldId id="617" r:id="rId19"/>
    <p:sldId id="351" r:id="rId20"/>
    <p:sldId id="352" r:id="rId21"/>
    <p:sldId id="356" r:id="rId22"/>
    <p:sldId id="353" r:id="rId23"/>
    <p:sldId id="399" r:id="rId24"/>
    <p:sldId id="652" r:id="rId25"/>
    <p:sldId id="653" r:id="rId26"/>
    <p:sldId id="364" r:id="rId27"/>
    <p:sldId id="578" r:id="rId28"/>
    <p:sldId id="698" r:id="rId29"/>
    <p:sldId id="579" r:id="rId30"/>
    <p:sldId id="359" r:id="rId31"/>
    <p:sldId id="360" r:id="rId32"/>
    <p:sldId id="699" r:id="rId33"/>
    <p:sldId id="362" r:id="rId34"/>
    <p:sldId id="665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700" r:id="rId44"/>
    <p:sldId id="701" r:id="rId45"/>
    <p:sldId id="702" r:id="rId46"/>
    <p:sldId id="703" r:id="rId47"/>
    <p:sldId id="374" r:id="rId48"/>
    <p:sldId id="375" r:id="rId49"/>
    <p:sldId id="718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4" r:id="rId58"/>
    <p:sldId id="704" r:id="rId59"/>
    <p:sldId id="705" r:id="rId60"/>
    <p:sldId id="389" r:id="rId61"/>
    <p:sldId id="390" r:id="rId62"/>
    <p:sldId id="391" r:id="rId63"/>
    <p:sldId id="392" r:id="rId64"/>
    <p:sldId id="394" r:id="rId65"/>
    <p:sldId id="395" r:id="rId66"/>
    <p:sldId id="396" r:id="rId67"/>
    <p:sldId id="405" r:id="rId68"/>
    <p:sldId id="406" r:id="rId69"/>
    <p:sldId id="410" r:id="rId70"/>
    <p:sldId id="407" r:id="rId71"/>
    <p:sldId id="408" r:id="rId72"/>
    <p:sldId id="411" r:id="rId73"/>
    <p:sldId id="412" r:id="rId74"/>
    <p:sldId id="413" r:id="rId75"/>
    <p:sldId id="706" r:id="rId76"/>
    <p:sldId id="668" r:id="rId77"/>
    <p:sldId id="707" r:id="rId78"/>
    <p:sldId id="709" r:id="rId79"/>
    <p:sldId id="415" r:id="rId80"/>
    <p:sldId id="414" r:id="rId81"/>
    <p:sldId id="416" r:id="rId82"/>
    <p:sldId id="421" r:id="rId83"/>
    <p:sldId id="424" r:id="rId84"/>
    <p:sldId id="710" r:id="rId85"/>
    <p:sldId id="428" r:id="rId86"/>
    <p:sldId id="711" r:id="rId87"/>
    <p:sldId id="712" r:id="rId88"/>
    <p:sldId id="430" r:id="rId89"/>
    <p:sldId id="433" r:id="rId90"/>
    <p:sldId id="434" r:id="rId91"/>
    <p:sldId id="613" r:id="rId92"/>
    <p:sldId id="614" r:id="rId93"/>
    <p:sldId id="615" r:id="rId94"/>
    <p:sldId id="611" r:id="rId95"/>
    <p:sldId id="435" r:id="rId96"/>
    <p:sldId id="436" r:id="rId97"/>
    <p:sldId id="437" r:id="rId98"/>
    <p:sldId id="438" r:id="rId99"/>
    <p:sldId id="439" r:id="rId100"/>
    <p:sldId id="440" r:id="rId101"/>
    <p:sldId id="441" r:id="rId102"/>
    <p:sldId id="713" r:id="rId103"/>
    <p:sldId id="714" r:id="rId104"/>
    <p:sldId id="715" r:id="rId105"/>
    <p:sldId id="672" r:id="rId106"/>
    <p:sldId id="674" r:id="rId107"/>
    <p:sldId id="676" r:id="rId108"/>
    <p:sldId id="442" r:id="rId109"/>
    <p:sldId id="443" r:id="rId110"/>
    <p:sldId id="444" r:id="rId111"/>
    <p:sldId id="445" r:id="rId112"/>
    <p:sldId id="448" r:id="rId113"/>
    <p:sldId id="449" r:id="rId114"/>
    <p:sldId id="450" r:id="rId115"/>
    <p:sldId id="451" r:id="rId116"/>
    <p:sldId id="452" r:id="rId117"/>
    <p:sldId id="453" r:id="rId118"/>
    <p:sldId id="454" r:id="rId119"/>
    <p:sldId id="455" r:id="rId120"/>
    <p:sldId id="716" r:id="rId121"/>
    <p:sldId id="717" r:id="rId122"/>
    <p:sldId id="459" r:id="rId123"/>
    <p:sldId id="460" r:id="rId124"/>
    <p:sldId id="461" r:id="rId125"/>
    <p:sldId id="462" r:id="rId126"/>
    <p:sldId id="464" r:id="rId127"/>
    <p:sldId id="465" r:id="rId128"/>
    <p:sldId id="466" r:id="rId129"/>
    <p:sldId id="471" r:id="rId130"/>
    <p:sldId id="472" r:id="rId131"/>
    <p:sldId id="473" r:id="rId132"/>
    <p:sldId id="476" r:id="rId133"/>
    <p:sldId id="477" r:id="rId134"/>
    <p:sldId id="478" r:id="rId135"/>
    <p:sldId id="479" r:id="rId136"/>
    <p:sldId id="480" r:id="rId137"/>
    <p:sldId id="481" r:id="rId138"/>
    <p:sldId id="482" r:id="rId139"/>
    <p:sldId id="483" r:id="rId140"/>
    <p:sldId id="484" r:id="rId141"/>
    <p:sldId id="485" r:id="rId142"/>
    <p:sldId id="486" r:id="rId143"/>
    <p:sldId id="487" r:id="rId144"/>
    <p:sldId id="488" r:id="rId145"/>
    <p:sldId id="489" r:id="rId146"/>
    <p:sldId id="491" r:id="rId147"/>
    <p:sldId id="490" r:id="rId148"/>
    <p:sldId id="492" r:id="rId149"/>
    <p:sldId id="493" r:id="rId150"/>
    <p:sldId id="494" r:id="rId151"/>
    <p:sldId id="495" r:id="rId152"/>
    <p:sldId id="496" r:id="rId153"/>
    <p:sldId id="498" r:id="rId154"/>
    <p:sldId id="499" r:id="rId155"/>
    <p:sldId id="501" r:id="rId156"/>
    <p:sldId id="500" r:id="rId157"/>
    <p:sldId id="502" r:id="rId158"/>
    <p:sldId id="503" r:id="rId159"/>
    <p:sldId id="504" r:id="rId160"/>
    <p:sldId id="505" r:id="rId161"/>
    <p:sldId id="506" r:id="rId162"/>
    <p:sldId id="507" r:id="rId163"/>
    <p:sldId id="509" r:id="rId164"/>
    <p:sldId id="510" r:id="rId165"/>
    <p:sldId id="512" r:id="rId166"/>
    <p:sldId id="534" r:id="rId167"/>
    <p:sldId id="639" r:id="rId168"/>
    <p:sldId id="643" r:id="rId169"/>
    <p:sldId id="644" r:id="rId170"/>
    <p:sldId id="645" r:id="rId171"/>
    <p:sldId id="646" r:id="rId172"/>
    <p:sldId id="649" r:id="rId173"/>
    <p:sldId id="651" r:id="rId174"/>
    <p:sldId id="650" r:id="rId175"/>
    <p:sldId id="577" r:id="rId176"/>
  </p:sldIdLst>
  <p:sldSz cx="9144000" cy="6858000" type="screen4x3"/>
  <p:notesSz cx="6788150" cy="99234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6" d="100"/>
          <a:sy n="66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E176B-C423-42FD-A813-EF9380390E00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1C04F-693B-4E95-B57F-C75B50BDC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78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860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ORMAS DO Direito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21B28-8DE1-4AB8-9133-E00500317DAE}" type="slidenum">
              <a:rPr lang="pt-BR" smtClean="0"/>
              <a:pPr/>
              <a:t>166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495881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829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0146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20354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20354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20354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79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89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99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64189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15676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85563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57136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17280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109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C04F-693B-4E95-B57F-C75B50BDC9A4}" type="slidenum">
              <a:rPr lang="pt-BR" smtClean="0"/>
              <a:t>111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72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16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48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78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0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11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3008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201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577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34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1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80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34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49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70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56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62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04F553-7F2F-4BFC-93C7-D87D9E706912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7D0406-F47D-4611-94D8-40998840A4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778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  <p:sldLayoutId id="21474839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851775" cy="4535487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effectLst/>
              </a:rPr>
              <a:t>I T C D</a:t>
            </a:r>
            <a:br>
              <a:rPr lang="pt-BR" sz="6000" b="1" dirty="0" smtClean="0">
                <a:solidFill>
                  <a:schemeClr val="bg1"/>
                </a:solidFill>
                <a:effectLst/>
              </a:rPr>
            </a:br>
            <a:r>
              <a:rPr lang="pt-BR" sz="6000" b="1" dirty="0" smtClean="0">
                <a:solidFill>
                  <a:schemeClr val="bg1"/>
                </a:solidFill>
                <a:effectLst/>
              </a:rPr>
              <a:t>UMA </a:t>
            </a:r>
            <a:r>
              <a:rPr lang="pt-BR" sz="6000" b="1" dirty="0">
                <a:solidFill>
                  <a:schemeClr val="bg1"/>
                </a:solidFill>
                <a:effectLst/>
              </a:rPr>
              <a:t>VISÃO DO IMPOSTO SOBRE AS TRANSMISSÕES A TÍTULO GRATUITO</a:t>
            </a:r>
          </a:p>
        </p:txBody>
      </p:sp>
    </p:spTree>
    <p:extLst>
      <p:ext uri="{BB962C8B-B14F-4D97-AF65-F5344CB8AC3E}">
        <p14:creationId xmlns:p14="http://schemas.microsoft.com/office/powerpoint/2010/main" val="10972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392488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  <a:cs typeface="Times New Roman"/>
              </a:rPr>
              <a:t>I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ntroduzido no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Brasil através do Alvará Régio de 17 de junho de 1809 que criou a décima de heranças e legado, a sisa dos bens de raiz e a meia sisa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dos escravos ladinos.</a:t>
            </a:r>
            <a:r>
              <a:rPr lang="pt-BR" sz="4000" dirty="0" smtClean="0"/>
              <a:t>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Fernandes (2002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662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256584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Diante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da ausência de lei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complementar,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destinada a dispor sobre normas gerais referentes ao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ITCD,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nos termos do art. 39 do CTN, a alíquota do ITCD não pode exceder os limites fixados em referida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resolução SF.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9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568952" cy="4824536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No Estado da Paraíba, a Lei nº 5.123/1989, na redação dos seus artigos 6° e 7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°: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- Até 2015: alíquota única de 4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%, ou seja, para qualquer base de cálculo.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45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7" cy="5112568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Lei nº 5.123/1989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, PB, 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na redação dos seus artigos 6° e 7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°:</a:t>
            </a:r>
          </a:p>
          <a:p>
            <a:pPr marL="571500" indent="-571500" algn="just">
              <a:buFontTx/>
              <a:buChar char="-"/>
            </a:pP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A partir de 2016 surge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instrumento da progressividade.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- Alíquotas de 2%,4%,6% e 8%, de acordo com a B. C. tributável.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24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9575" y="54868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</a:t>
            </a:r>
            <a:r>
              <a:rPr lang="pt-BR" sz="4800" dirty="0" err="1" smtClean="0">
                <a:solidFill>
                  <a:schemeClr val="bg1"/>
                </a:solidFill>
              </a:rPr>
              <a:t>aliquotas</a:t>
            </a:r>
            <a:r>
              <a:rPr lang="pt-BR" sz="4800" dirty="0" smtClean="0">
                <a:solidFill>
                  <a:schemeClr val="bg1"/>
                </a:solidFill>
              </a:rPr>
              <a:t>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9575" y="1484784"/>
            <a:ext cx="8568952" cy="4752528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transmissões “</a:t>
            </a:r>
            <a:r>
              <a:rPr lang="pt-B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mortis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até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R$ 60.000,00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de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60.000,00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e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a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120.000,00.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120.000,00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e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a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240.000,00.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$ 240.000,00.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4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</a:t>
            </a:r>
            <a:r>
              <a:rPr lang="pt-BR" sz="4800" dirty="0" err="1" smtClean="0">
                <a:solidFill>
                  <a:schemeClr val="bg1"/>
                </a:solidFill>
              </a:rPr>
              <a:t>aliquotas</a:t>
            </a:r>
            <a:r>
              <a:rPr lang="pt-BR" sz="4800" dirty="0" smtClean="0">
                <a:solidFill>
                  <a:schemeClr val="bg1"/>
                </a:solidFill>
              </a:rPr>
              <a:t>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568952" cy="4824536"/>
          </a:xfrm>
        </p:spPr>
        <p:txBody>
          <a:bodyPr>
            <a:noAutofit/>
          </a:bodyPr>
          <a:lstStyle/>
          <a:p>
            <a:pPr algn="just"/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transmissões </a:t>
            </a:r>
            <a:r>
              <a:rPr lang="pt-BR" sz="4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vivos</a:t>
            </a:r>
            <a:endParaRPr lang="pt-BR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R$ 60.000,00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de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60.000,00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e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a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500.000,00.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R$ 500.000,00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e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a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1.000.000,00.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1.000.000,00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340768"/>
            <a:ext cx="8568952" cy="5184576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ALÍQUOTAS</a:t>
            </a:r>
          </a:p>
          <a:p>
            <a:pPr lvl="1" algn="l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4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Mortis    e    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Doações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Obs.: 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apuração do imposto devido será efetuada mediante a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DECOMPOSIÇÃO 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faixas de valores totais dos bens e direitos transmitidos, aplicando-se a cada uma das faixas a alíquota respectiva.</a:t>
            </a:r>
          </a:p>
          <a:p>
            <a:pPr algn="just"/>
            <a:endParaRPr lang="pt-BR" sz="4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i="1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29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89248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I T C D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►Alíquotas “</a:t>
            </a:r>
            <a:r>
              <a:rPr lang="pt-BR" sz="3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Mortis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sz="3600" dirty="0" smtClean="0">
                <a:solidFill>
                  <a:schemeClr val="bg1"/>
                </a:solidFill>
              </a:rPr>
              <a:t>  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688632"/>
          </a:xfrm>
        </p:spPr>
        <p:txBody>
          <a:bodyPr>
            <a:noAutofit/>
          </a:bodyPr>
          <a:lstStyle/>
          <a:p>
            <a:pPr lvl="1" algn="l"/>
            <a:endParaRPr lang="pt-BR" sz="4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i="1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i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29732"/>
              </p:ext>
            </p:extLst>
          </p:nvPr>
        </p:nvGraphicFramePr>
        <p:xfrm>
          <a:off x="395536" y="1021905"/>
          <a:ext cx="8640960" cy="5826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8278"/>
                <a:gridCol w="2782682"/>
              </a:tblGrid>
              <a:tr h="4176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 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Cálculo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R$ 10.000.000,00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7120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fato Gerador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02 / 01/ 2016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176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Alíquota(s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891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Até R$ 60.000,00 )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R$ 1.200,00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136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(R$ 60.001,00 - R$ 120.000,00 )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R$ 2.400,00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136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(R$ 120.001,00 - R$ 240.000,00 )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R$ 7.200,00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89195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 partir de R$ 240.001,00 )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R$ 780.800,00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873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873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Imposto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R$ 791.600,00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7279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Multa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Prev.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19 da Lei n° 5.123/89)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R$ 79.160,00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873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17615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Recolher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$ 870.760,00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89248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I T C D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Alíquotas ► </a:t>
            </a:r>
            <a:r>
              <a:rPr lang="pt-BR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dOAÇÕES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688632"/>
          </a:xfrm>
        </p:spPr>
        <p:txBody>
          <a:bodyPr>
            <a:noAutofit/>
          </a:bodyPr>
          <a:lstStyle/>
          <a:p>
            <a:pPr lvl="1" algn="l"/>
            <a:endParaRPr lang="pt-BR" sz="4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i="1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i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2734"/>
              </p:ext>
            </p:extLst>
          </p:nvPr>
        </p:nvGraphicFramePr>
        <p:xfrm>
          <a:off x="395536" y="1021905"/>
          <a:ext cx="8640960" cy="5535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8278"/>
                <a:gridCol w="2782682"/>
              </a:tblGrid>
              <a:tr h="3509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 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Cálculo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R$ 10.000.000,00</a:t>
                      </a:r>
                      <a:endParaRPr lang="pt-BR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965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fato Gerador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02 / 01/ 2016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09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Alíquota(s</a:t>
                      </a:r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029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Até R$ 60.000,00 )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R$ 1.200,00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353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(R$ 60.001,00 - R$ 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6353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(R$ 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500.001,00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R$ 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402954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 partir de R$ </a:t>
                      </a:r>
                      <a:r>
                        <a:rPr lang="pt-BR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1.000.001,00 </a:t>
                      </a:r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720.000,00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096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096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Valor 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Imposto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768.800,00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39983">
                <a:tc>
                  <a:txBody>
                    <a:bodyPr/>
                    <a:lstStyle/>
                    <a:p>
                      <a:pPr algn="just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096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  <a:tr h="35096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Recolher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</a:t>
                      </a:r>
                      <a:r>
                        <a:rPr lang="pt-BR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 </a:t>
                      </a:r>
                      <a:r>
                        <a:rPr lang="pt-BR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768.800,00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58" marR="5658" marT="56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2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568952" cy="2592288"/>
          </a:xfrm>
        </p:spPr>
        <p:txBody>
          <a:bodyPr>
            <a:noAutofit/>
          </a:bodyPr>
          <a:lstStyle/>
          <a:p>
            <a:pPr lvl="0" algn="ctr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DOAÇÃO,  INVENTÁRIO</a:t>
            </a:r>
          </a:p>
          <a:p>
            <a:pPr lvl="0"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E</a:t>
            </a:r>
          </a:p>
          <a:p>
            <a:pPr lvl="0"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PARTILHAS EXTRAJUDICIAIS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628800"/>
            <a:ext cx="8568952" cy="4464496"/>
          </a:xfrm>
        </p:spPr>
        <p:txBody>
          <a:bodyPr>
            <a:noAutofit/>
          </a:bodyPr>
          <a:lstStyle/>
          <a:p>
            <a:pPr lvl="0"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DOAÇÃO,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INVENTÁRIO  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E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 PARTILHAS</a:t>
            </a:r>
          </a:p>
          <a:p>
            <a:pPr lvl="0" algn="just"/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  EXTRAJUDICIAIS: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As transmissões de bens e direitos por doação, a realização de inventários, separações e divórcios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podem se dar extrajudicialmente, por meio da lavratura de escritura pública em Tabelionato de Notas (cartórios extra judiciais).</a:t>
            </a:r>
          </a:p>
          <a:p>
            <a:pPr lvl="0"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7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215899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  <a:cs typeface="Times New Roman"/>
              </a:rPr>
              <a:t>P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rimeira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Constituição republicana, em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1891,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fazendo parte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das receitas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até 1961 quando houve a divisão de competências, ficando o imposto de transmissão </a:t>
            </a:r>
            <a:r>
              <a:rPr lang="pt-BR" sz="4000" i="1" dirty="0" err="1">
                <a:solidFill>
                  <a:schemeClr val="bg1"/>
                </a:solidFill>
                <a:latin typeface="+mj-lt"/>
              </a:rPr>
              <a:t>inter</a:t>
            </a:r>
            <a:r>
              <a:rPr lang="pt-BR" sz="4000" i="1" dirty="0">
                <a:solidFill>
                  <a:schemeClr val="bg1"/>
                </a:solidFill>
                <a:latin typeface="+mj-lt"/>
              </a:rPr>
              <a:t> vivos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para os municípios e a transmissão causa mortis para os Estados.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Fernandes (2002).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568952" cy="5184576"/>
          </a:xfrm>
        </p:spPr>
        <p:txBody>
          <a:bodyPr>
            <a:noAutofit/>
          </a:bodyPr>
          <a:lstStyle/>
          <a:p>
            <a:pPr lvl="0"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DOAÇÃO,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INVENTÁRIO  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E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 PARTILHAS</a:t>
            </a:r>
          </a:p>
          <a:p>
            <a:pPr lvl="0" algn="just"/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  EXTRAJUDICIAIS: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Os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atos instrumentados por escritura pública exigem que as partes estejam de pleno acordo com os termos dos negócios jurídicos que formalizam.</a:t>
            </a:r>
          </a:p>
          <a:p>
            <a:pPr lvl="0" algn="just"/>
            <a:endParaRPr lang="pt-BR" sz="40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lvl="0"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DOAÇÃO  EXTRAJUDICIAIS: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doação por escritura pública exige que a parte doadora seja maior e capaz. A parte donatária pode ser menor ou incapaz, mas neste caso a doação não poderá ter encargo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lvl="0" algn="just"/>
            <a:endParaRPr lang="pt-BR" sz="40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42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Lei nº 11.441/2007 possibilitou o inventário e a partilha pela via extrajudicial. Essa via é facultativa, sendo livre a escolha do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tabelião.</a:t>
            </a:r>
          </a:p>
          <a:p>
            <a:pPr algn="just"/>
            <a:r>
              <a:rPr lang="pt-BR" sz="3600" dirty="0">
                <a:solidFill>
                  <a:schemeClr val="bg1"/>
                </a:solidFill>
                <a:cs typeface="Calibri"/>
              </a:rPr>
              <a:t>→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as partes optarem pelo inventário judicial, o juiz não poderá negar-se a prover a jurisdição.</a:t>
            </a:r>
          </a:p>
        </p:txBody>
      </p:sp>
    </p:spTree>
    <p:extLst>
      <p:ext uri="{BB962C8B-B14F-4D97-AF65-F5344CB8AC3E}">
        <p14:creationId xmlns:p14="http://schemas.microsoft.com/office/powerpoint/2010/main" val="28344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 CNJ regulamentou a lei e atuação dos cartórios de notas com a Resolução nº 35/2007 e, na Paraíba, a Corregedoria-Geral do Tribunal de Justiça editou, com a mesma finalidade, o Provimento nº 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xx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/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yyyy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0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endParaRPr lang="pt-BR" sz="48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</a:rPr>
              <a:t>São requisitos para o inventário e a partilha extrajudicial: </a:t>
            </a:r>
          </a:p>
        </p:txBody>
      </p:sp>
    </p:spTree>
    <p:extLst>
      <p:ext uri="{BB962C8B-B14F-4D97-AF65-F5344CB8AC3E}">
        <p14:creationId xmlns:p14="http://schemas.microsoft.com/office/powerpoint/2010/main" val="32465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</a:rPr>
              <a:t>São requisitos para o inventário e a partilha extrajudicial: </a:t>
            </a:r>
            <a:endParaRPr lang="pt-BR" sz="4000" dirty="0" smtClean="0">
              <a:solidFill>
                <a:schemeClr val="bg1"/>
              </a:solidFill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) que as partes sejam maiores e capazes; </a:t>
            </a:r>
          </a:p>
        </p:txBody>
      </p:sp>
    </p:spTree>
    <p:extLst>
      <p:ext uri="{BB962C8B-B14F-4D97-AF65-F5344CB8AC3E}">
        <p14:creationId xmlns:p14="http://schemas.microsoft.com/office/powerpoint/2010/main" val="40706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</a:rPr>
              <a:t>São requisitos para o inventário e a partilha extrajudicial: </a:t>
            </a: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</a:rPr>
              <a:t>a) que as partes sejam maiores e capazes; </a:t>
            </a: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</a:rPr>
              <a:t>b) que haja acordo sobre os termos da partilha; e </a:t>
            </a:r>
          </a:p>
        </p:txBody>
      </p:sp>
    </p:spTree>
    <p:extLst>
      <p:ext uri="{BB962C8B-B14F-4D97-AF65-F5344CB8AC3E}">
        <p14:creationId xmlns:p14="http://schemas.microsoft.com/office/powerpoint/2010/main" val="12756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No inventário extrajudicial é possível que as partes renunciem aos direitos hereditários, voltando o seu quinhão para o monte mor. Essa renúncia pode ser realizada previamente por escritura pública, ou no próprio inventário.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22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INVENTÁRIO 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PARTILHA: 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Quando a renúncia for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ao monte-mor,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ou seja, sem indicação do beneficiário, o quinhão do renunciante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torna (VOLTA)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ao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monte – obviamente -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e não há incidência de qualquer tributação. Se a renúncia for em favor de alguém, é considerada doação, incidindo o ITCD sobre o quinhão renunciado.</a:t>
            </a: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700808"/>
            <a:ext cx="8568952" cy="374441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PROCEDIMENTO: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Cumpre ressaltar que o tabelião de notas é responsável pela fiscalização do adequado pagamento do ITCD. Nesta medida, ele poderá responder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solidariamente.</a:t>
            </a:r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3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215899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A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Emenda Constitucional nº 18 de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1965, houve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uma fusão dos impostos sobre transmissão de propriedade causa mortis e </a:t>
            </a:r>
            <a:r>
              <a:rPr lang="pt-BR" sz="4400" i="1" dirty="0" err="1">
                <a:solidFill>
                  <a:schemeClr val="bg1"/>
                </a:solidFill>
                <a:latin typeface="+mj-lt"/>
              </a:rPr>
              <a:t>inter</a:t>
            </a:r>
            <a:r>
              <a:rPr lang="pt-BR" sz="4400" i="1" dirty="0">
                <a:solidFill>
                  <a:schemeClr val="bg1"/>
                </a:solidFill>
                <a:latin typeface="+mj-lt"/>
              </a:rPr>
              <a:t> vivos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, de competência dos Estados, com incidência limitada aos bens imóveis.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Fernandes (2002).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19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3600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Lei 5.123/1989 . Art. 10 , inciso II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Calibri"/>
              </a:rPr>
              <a:t>→ A</a:t>
            </a:r>
            <a:r>
              <a:rPr lang="pt-BR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empresas, as instituições financeiras ou bancárias, os servidores da Junta Comercial do Estado da Paraíba - JUCEP responsáveis por informar ao Fisco Estadual atos relacionados com as pessoas jurídicas, empresários e acionistas, e todo aquele a quem caiba a responsabilidade do registro ou a prática de ato que implique transmissão de bens, títulos, créditos e respectivos direitos e ações;</a:t>
            </a:r>
            <a:r>
              <a:rPr lang="pt-BR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15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002837"/>
            <a:ext cx="8568952" cy="554461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Lei 5.123/1989 . Art. 18 , caput.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Calibri"/>
              </a:rPr>
              <a:t>→ A </a:t>
            </a:r>
            <a:r>
              <a:rPr lang="pt-BR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inobservância 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disposições legais, regulamentares e complementares relativas ao imposto, por parte dos serventuários de ofício e dos servidores da Junta Comercial do Estado da Paraíba – </a:t>
            </a:r>
            <a:r>
              <a:rPr lang="pt-BR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JUCEP, 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dos servidores do Fisco que, de qualquer modo, concorram para o </a:t>
            </a:r>
            <a:r>
              <a:rPr lang="pt-BR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pagamento, sujeita os infratores às mesmas penalidades estabelecidas para os contribuintes, sem prejuízo dos processos criminal e administrativo cabíveis.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21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4752528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IMUNIDADE,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NÃO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INCIDÊNCIA,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ISENÇÃO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E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REMISSÃO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5256584"/>
          </a:xfrm>
        </p:spPr>
        <p:txBody>
          <a:bodyPr>
            <a:noAutofit/>
          </a:bodyPr>
          <a:lstStyle/>
          <a:p>
            <a:pPr algn="ctr"/>
            <a:endParaRPr lang="pt-BR" sz="4800" dirty="0" smtClean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ctr"/>
            <a:endParaRPr lang="pt-BR" sz="48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ctr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IMUNIDADE TRIBUTÁRIA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34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IMUNIDADE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TRIBUTÁRIA: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imunidade é uma das espécies das limitações ao poder de tributar, impostas pela CF aos quatro entes políticos que integram a Federação e são titulares de competência tributária, que têm o poder de instituir e exigir um determinado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tributo.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99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IMUNIDADE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TRIBUTÁRIA: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A imunidade é uma das espécies das limitações ao poder de tributar, impostas pela CF aos quatro entes políticos que integram a Federação e são titulares de competência tributária, que têm o poder de instituir e exigir um determinado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tributo.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As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hipóteses de imunidade estão previstas no art. 150, inciso VI, da CF.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45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IMUNIDADE TRIBUTÁRIA: 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Art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. 150.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Sem prejuízo de outras garantias asseguradas ao contribuinte, é vedado à União, aos Estados, ao Distrito Federal e aos Municípios: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I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ao V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[...];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76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Art</a:t>
            </a:r>
            <a:r>
              <a:rPr lang="pt-BR" sz="2400" b="1" dirty="0">
                <a:solidFill>
                  <a:schemeClr val="bg1"/>
                </a:solidFill>
                <a:latin typeface="+mj-lt"/>
              </a:rPr>
              <a:t>. </a:t>
            </a:r>
            <a:r>
              <a:rPr lang="pt-BR" sz="2400" b="1" dirty="0" smtClean="0">
                <a:solidFill>
                  <a:schemeClr val="bg1"/>
                </a:solidFill>
                <a:latin typeface="+mj-lt"/>
              </a:rPr>
              <a:t>150, VI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instituir impostos sobre: (Vide Emenda Constitucional nº 3, de 1993) 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+mj-lt"/>
              </a:rPr>
              <a:t>a)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patrimônio, renda ou serviços, uns dos outros; 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+mj-lt"/>
              </a:rPr>
              <a:t>b)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templos de qualquer culto; 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+mj-lt"/>
              </a:rPr>
              <a:t>c)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patrimônio, renda ou serviços dos partidos políticos, inclusive suas fundações, das entidades sindicais dos trabalhadores, das instituições de educação e de assistência social, sem fins lucrativos, atendidos os requisitos da lei; 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+mj-lt"/>
              </a:rPr>
              <a:t>d)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[...]</a:t>
            </a:r>
          </a:p>
          <a:p>
            <a:pPr algn="just"/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e</a:t>
            </a:r>
            <a:r>
              <a:rPr lang="pt-BR" sz="2800" b="1" dirty="0">
                <a:solidFill>
                  <a:schemeClr val="bg1"/>
                </a:solidFill>
                <a:latin typeface="+mj-lt"/>
              </a:rPr>
              <a:t>)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[...]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98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568952" cy="2880320"/>
          </a:xfrm>
        </p:spPr>
        <p:txBody>
          <a:bodyPr>
            <a:no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IMUNIDADE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TRIBUTÁRIA: </a:t>
            </a:r>
          </a:p>
          <a:p>
            <a:pPr algn="just"/>
            <a:r>
              <a:rPr lang="pt-BR" sz="34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Lei Estadual nº 5.123/1989 as enumerou no campo da não incidência, em seu art. 4°.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44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568952" cy="2952328"/>
          </a:xfrm>
        </p:spPr>
        <p:txBody>
          <a:bodyPr>
            <a:noAutofit/>
          </a:bodyPr>
          <a:lstStyle/>
          <a:p>
            <a:pPr algn="ctr"/>
            <a:endParaRPr lang="pt-BR" sz="48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ctr"/>
            <a:r>
              <a:rPr lang="pt-BR" sz="5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 NÃO INCIDÊNCIA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4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262471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Com o advento da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C. F. de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1988, passaram a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existir: 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•ITBI</a:t>
            </a:r>
            <a:r>
              <a:rPr lang="pt-BR" sz="3200" b="1" dirty="0" smtClean="0">
                <a:solidFill>
                  <a:schemeClr val="bg1"/>
                </a:solidFill>
              </a:rPr>
              <a:t>→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dirty="0">
                <a:solidFill>
                  <a:schemeClr val="bg1"/>
                </a:solidFill>
              </a:rPr>
              <a:t>nas transmissões </a:t>
            </a:r>
            <a:r>
              <a:rPr lang="pt-BR" sz="3200" dirty="0" smtClean="0">
                <a:solidFill>
                  <a:schemeClr val="bg1"/>
                </a:solidFill>
              </a:rPr>
              <a:t>onerosas, </a:t>
            </a:r>
            <a:r>
              <a:rPr lang="pt-BR" sz="3200" dirty="0">
                <a:solidFill>
                  <a:schemeClr val="bg1"/>
                </a:solidFill>
              </a:rPr>
              <a:t>abrangendo os bens </a:t>
            </a:r>
            <a:r>
              <a:rPr lang="pt-BR" sz="3200" dirty="0" smtClean="0">
                <a:solidFill>
                  <a:schemeClr val="bg1"/>
                </a:solidFill>
              </a:rPr>
              <a:t>imóveis </a:t>
            </a:r>
            <a:r>
              <a:rPr lang="pt-BR" sz="3200" dirty="0">
                <a:solidFill>
                  <a:schemeClr val="bg1"/>
                </a:solidFill>
              </a:rPr>
              <a:t>.  </a:t>
            </a:r>
            <a:endParaRPr lang="pt-BR" sz="32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•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ITCD→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nas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transmissões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gratuitas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, abrangendo os bens móveis e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imóveis.  </a:t>
            </a:r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4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NÃO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INCIDÊNCIA: </a:t>
            </a:r>
          </a:p>
          <a:p>
            <a:pPr algn="just"/>
            <a:endParaRPr lang="pt-BR" sz="44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art. 4º da Lei nº 5.123/1989 prevê três hipóteses de não incidência:</a:t>
            </a:r>
          </a:p>
          <a:p>
            <a:pPr algn="just"/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82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6515" y="836712"/>
            <a:ext cx="8568952" cy="5877272"/>
          </a:xfrm>
        </p:spPr>
        <p:txBody>
          <a:bodyPr>
            <a:no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NÃO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INCIDÊNCIA (Lei 5.123/89): </a:t>
            </a:r>
          </a:p>
          <a:p>
            <a:pPr marL="742950" indent="-742950" algn="just">
              <a:buAutoNum type="arabicParenR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Corresponde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as limitações do poder de tributar trazidas pela CF/1988, em que não incide o ITCD 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(art. 4° inciso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I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).</a:t>
            </a:r>
          </a:p>
          <a:p>
            <a:pPr marL="742950" indent="-742950" algn="just">
              <a:buFont typeface="Wingdings 3" panose="05040102010807070707" pitchFamily="18" charset="2"/>
              <a:buAutoNum type="arabicParenR"/>
            </a:pPr>
            <a:r>
              <a:rPr lang="pt-BR" sz="2800" dirty="0" smtClean="0">
                <a:solidFill>
                  <a:schemeClr val="bg1"/>
                </a:solidFill>
              </a:rPr>
              <a:t>A </a:t>
            </a:r>
            <a:r>
              <a:rPr lang="pt-BR" sz="2800" dirty="0">
                <a:solidFill>
                  <a:schemeClr val="bg1"/>
                </a:solidFill>
              </a:rPr>
              <a:t>desistência ou renúncia pura e simples de herança ou legado, em que não incide o ITCD doação </a:t>
            </a:r>
            <a:r>
              <a:rPr lang="pt-BR" sz="2800" dirty="0" smtClean="0">
                <a:solidFill>
                  <a:schemeClr val="bg1"/>
                </a:solidFill>
              </a:rPr>
              <a:t>(</a:t>
            </a:r>
            <a:r>
              <a:rPr lang="pt-BR" sz="2800" dirty="0">
                <a:solidFill>
                  <a:schemeClr val="bg1"/>
                </a:solidFill>
              </a:rPr>
              <a:t>art. 4° </a:t>
            </a:r>
            <a:r>
              <a:rPr lang="pt-BR" sz="2800" dirty="0" smtClean="0">
                <a:solidFill>
                  <a:schemeClr val="bg1"/>
                </a:solidFill>
              </a:rPr>
              <a:t>inciso </a:t>
            </a:r>
            <a:r>
              <a:rPr lang="pt-BR" sz="2800" dirty="0">
                <a:solidFill>
                  <a:schemeClr val="bg1"/>
                </a:solidFill>
              </a:rPr>
              <a:t>II</a:t>
            </a:r>
            <a:r>
              <a:rPr lang="pt-BR" sz="2800" dirty="0" smtClean="0">
                <a:solidFill>
                  <a:schemeClr val="bg1"/>
                </a:solidFill>
              </a:rPr>
              <a:t>).</a:t>
            </a:r>
          </a:p>
          <a:p>
            <a:pPr marL="742950" indent="-742950" algn="just">
              <a:buFont typeface="Wingdings 3" panose="05040102010807070707" pitchFamily="18" charset="2"/>
              <a:buAutoNum type="arabicParenR"/>
            </a:pPr>
            <a:r>
              <a:rPr lang="pt-BR" sz="2800" dirty="0" smtClean="0">
                <a:solidFill>
                  <a:schemeClr val="bg1"/>
                </a:solidFill>
              </a:rPr>
              <a:t>A </a:t>
            </a:r>
            <a:r>
              <a:rPr lang="pt-BR" sz="2800" dirty="0">
                <a:solidFill>
                  <a:schemeClr val="bg1"/>
                </a:solidFill>
              </a:rPr>
              <a:t>meação do patrimônio resultante de separação judicial ou falecimento, havendo o casamento sob o regime de comunhão de bens ou equiparado</a:t>
            </a:r>
            <a:r>
              <a:rPr lang="pt-BR" sz="2800" dirty="0" smtClean="0">
                <a:solidFill>
                  <a:schemeClr val="bg1"/>
                </a:solidFill>
              </a:rPr>
              <a:t>,(</a:t>
            </a:r>
            <a:r>
              <a:rPr lang="pt-BR" sz="2800" dirty="0">
                <a:solidFill>
                  <a:schemeClr val="bg1"/>
                </a:solidFill>
              </a:rPr>
              <a:t>art. 4° </a:t>
            </a:r>
            <a:r>
              <a:rPr lang="pt-BR" sz="2800" dirty="0" smtClean="0">
                <a:solidFill>
                  <a:schemeClr val="bg1"/>
                </a:solidFill>
              </a:rPr>
              <a:t>inciso </a:t>
            </a:r>
            <a:r>
              <a:rPr lang="pt-BR" sz="2800" dirty="0">
                <a:solidFill>
                  <a:schemeClr val="bg1"/>
                </a:solidFill>
              </a:rPr>
              <a:t>III).</a:t>
            </a:r>
          </a:p>
          <a:p>
            <a:pPr marL="742950" indent="-742950" algn="just">
              <a:buFont typeface="Wingdings 3" panose="05040102010807070707" pitchFamily="18" charset="2"/>
              <a:buAutoNum type="arabicParenR"/>
            </a:pPr>
            <a:endParaRPr lang="pt-BR" sz="3200" dirty="0">
              <a:solidFill>
                <a:schemeClr val="bg1"/>
              </a:solidFill>
            </a:endParaRPr>
          </a:p>
          <a:p>
            <a:pPr marL="742950" indent="-742950" algn="just">
              <a:buAutoNum type="arabicParenR"/>
            </a:pPr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marL="742950" indent="-742950" algn="just">
              <a:buAutoNum type="arabicParenR"/>
            </a:pPr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28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568952" cy="6309320"/>
          </a:xfrm>
        </p:spPr>
        <p:txBody>
          <a:bodyPr>
            <a:noAutofit/>
          </a:bodyPr>
          <a:lstStyle/>
          <a:p>
            <a:pPr algn="just"/>
            <a:r>
              <a:rPr lang="pt-BR" sz="54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NÃO INCIDÊNCIA (Lei 5.123/89): </a:t>
            </a:r>
          </a:p>
          <a:p>
            <a:pPr algn="just"/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Há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outras hipóteses de não incidência do ITCD. É o caso das transmissões de seguros de vida, </a:t>
            </a:r>
            <a:r>
              <a:rPr lang="pt-BR" sz="3200" b="1" u="sng" dirty="0">
                <a:solidFill>
                  <a:schemeClr val="bg1"/>
                </a:solidFill>
                <a:latin typeface="+mj-lt"/>
              </a:rPr>
              <a:t>VGBL e PGBL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, onde o destinatário – na relação “</a:t>
            </a:r>
            <a:r>
              <a:rPr lang="pt-BR" sz="32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” - do benefício é personalíssimo, perfazendo a situação onde o bem não pertence ao espólio, em face do destino certo / pessoal. </a:t>
            </a:r>
            <a:r>
              <a:rPr lang="pt-BR" sz="3200" b="1" u="sng" dirty="0">
                <a:solidFill>
                  <a:schemeClr val="bg1"/>
                </a:solidFill>
                <a:latin typeface="+mj-lt"/>
              </a:rPr>
              <a:t>Obs. A legislação paraibana não fala sobre o assunto.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12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5048" y="1196752"/>
            <a:ext cx="8568952" cy="5256584"/>
          </a:xfrm>
        </p:spPr>
        <p:txBody>
          <a:bodyPr>
            <a:noAutofit/>
          </a:bodyPr>
          <a:lstStyle/>
          <a:p>
            <a:pPr algn="ctr"/>
            <a:endParaRPr lang="pt-BR" sz="4800" dirty="0" smtClean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ctr"/>
            <a:endParaRPr lang="pt-BR" sz="48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ctr"/>
            <a:r>
              <a:rPr lang="pt-BR" sz="5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 ISENÇÃO</a:t>
            </a:r>
          </a:p>
          <a:p>
            <a:pPr algn="ctr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95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568952" cy="3744416"/>
          </a:xfrm>
        </p:spPr>
        <p:txBody>
          <a:bodyPr>
            <a:noAutofit/>
          </a:bodyPr>
          <a:lstStyle/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ISENÇÃO: 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isenção é a exclusão da incidência do tributo por força de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lei. </a:t>
            </a:r>
          </a:p>
        </p:txBody>
      </p:sp>
    </p:spTree>
    <p:extLst>
      <p:ext uri="{BB962C8B-B14F-4D97-AF65-F5344CB8AC3E}">
        <p14:creationId xmlns:p14="http://schemas.microsoft.com/office/powerpoint/2010/main" val="5804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568952" cy="4032448"/>
          </a:xfrm>
        </p:spPr>
        <p:txBody>
          <a:bodyPr>
            <a:noAutofit/>
          </a:bodyPr>
          <a:lstStyle/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ISENÇÃO: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contribuinte fica dispensado do recolhimento do tributo (obrigação principal), mas continua tendo de cumprir os deveres instrumentais (obrigações acessórias).</a:t>
            </a:r>
          </a:p>
        </p:txBody>
      </p:sp>
    </p:spTree>
    <p:extLst>
      <p:ext uri="{BB962C8B-B14F-4D97-AF65-F5344CB8AC3E}">
        <p14:creationId xmlns:p14="http://schemas.microsoft.com/office/powerpoint/2010/main" val="3267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124744"/>
            <a:ext cx="8568952" cy="5256584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ISENÇÃO (Lei 5.123/89):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I-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A transmissão </a:t>
            </a:r>
            <a:r>
              <a:rPr lang="pt-BR" sz="3200" b="1" u="sng" dirty="0">
                <a:solidFill>
                  <a:schemeClr val="bg1"/>
                </a:solidFill>
                <a:latin typeface="+mj-lt"/>
              </a:rPr>
              <a:t>“</a:t>
            </a:r>
            <a:r>
              <a:rPr lang="pt-BR" sz="3200" b="1" i="1" u="sng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3200" b="1" u="sng" dirty="0">
                <a:solidFill>
                  <a:schemeClr val="bg1"/>
                </a:solidFill>
                <a:latin typeface="+mj-lt"/>
              </a:rPr>
              <a:t>” e a doação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de bens quando 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beneficiário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for servidor público ou autárquico, ativo ou inativo, deste Estado, ou </a:t>
            </a:r>
            <a:r>
              <a:rPr lang="pt-BR" sz="3200" dirty="0" err="1">
                <a:solidFill>
                  <a:schemeClr val="bg1"/>
                </a:solidFill>
                <a:latin typeface="+mj-lt"/>
              </a:rPr>
              <a:t>ex-combatente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 da Força Expedicionária Brasileira, </a:t>
            </a:r>
            <a:r>
              <a:rPr lang="pt-BR" sz="3200" b="1" u="sng" dirty="0">
                <a:solidFill>
                  <a:schemeClr val="bg1"/>
                </a:solidFill>
                <a:latin typeface="+mj-lt"/>
              </a:rPr>
              <a:t>desde que o beneficiário não possua outro imóvel e o bem assim adquirido se destine à sua </a:t>
            </a:r>
            <a:r>
              <a:rPr lang="pt-BR" sz="3200" b="1" u="sng" dirty="0" smtClean="0">
                <a:solidFill>
                  <a:schemeClr val="bg1"/>
                </a:solidFill>
                <a:latin typeface="+mj-lt"/>
              </a:rPr>
              <a:t>residência.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 (art. 5°)</a:t>
            </a:r>
            <a:endParaRPr lang="pt-B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33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568952" cy="4264159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5.123/89): </a:t>
            </a:r>
          </a:p>
          <a:p>
            <a:pPr lvl="0"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II-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transmissão “</a:t>
            </a:r>
            <a:r>
              <a:rPr lang="pt-BR" sz="36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” ou doação de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imóvel rural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cuja área não exceda à legalmente fixada para o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módulo rural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da região, quando o adquirente não possuir outro imóvel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; (art. 5°)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53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196752"/>
            <a:ext cx="8568952" cy="3672408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5.123/89): </a:t>
            </a:r>
          </a:p>
          <a:p>
            <a:pPr lvl="0"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III-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transmissão “</a:t>
            </a:r>
            <a:r>
              <a:rPr lang="pt-BR" sz="40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” e a doação de bens móveis sem expressão econômica, na forma do regulamento;</a:t>
            </a:r>
          </a:p>
        </p:txBody>
      </p:sp>
    </p:spTree>
    <p:extLst>
      <p:ext uri="{BB962C8B-B14F-4D97-AF65-F5344CB8AC3E}">
        <p14:creationId xmlns:p14="http://schemas.microsoft.com/office/powerpoint/2010/main" val="29304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568952" cy="3456384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</a:t>
            </a:r>
            <a:r>
              <a:rPr lang="pt-BR" sz="4000" b="1" dirty="0" smtClean="0">
                <a:solidFill>
                  <a:schemeClr val="bg1"/>
                </a:solidFill>
              </a:rPr>
              <a:t>5.123/89)</a:t>
            </a:r>
            <a:endParaRPr lang="pt-BR" sz="3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IV-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doação de imóvel rural com o objetivo de desenvolver programa de reforma agrária, promovido pelo Poder Público;</a:t>
            </a:r>
          </a:p>
          <a:p>
            <a:pPr lvl="0"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6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 T C D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54696" cy="3600400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 IMPOSTOS SOBRE A TRANSMISSÃO DE BENS  NA PARAÍBA.</a:t>
            </a:r>
            <a:endParaRPr lang="pt-BR" sz="6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124744"/>
            <a:ext cx="8568952" cy="4868688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5.123/89): </a:t>
            </a:r>
          </a:p>
          <a:p>
            <a:pPr algn="just"/>
            <a:r>
              <a:rPr lang="pt-BR" sz="34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V-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transmissão “</a:t>
            </a:r>
            <a:r>
              <a:rPr lang="pt-BR" sz="36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” de imóvel residencial destinado à moradia do cônjuge supérstite ou herdeiro, desde que o beneficiário não possua outro imóvel e a transmissão assim efetivada se restrinja a esse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bem;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lvl="0"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2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124744"/>
            <a:ext cx="8568952" cy="4752528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5.123/89):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VI-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transmissão por doação de bem imóvel destinado a empreendimento vinculado ao Programa Minha Casa, Minha Vida - PMCMV, uma única vez, observadas as disposições contidas em ato do Poder Executivo.</a:t>
            </a:r>
          </a:p>
          <a:p>
            <a:pPr lvl="0"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lvl="0"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4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3549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568952" cy="540060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ISENÇÃO (Lei 5.123/89):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●Observe: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400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P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ara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obter o reconhecimento das isenções previstas na Lei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Estadual,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será exigida a apresentação de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documentos comprobatórios,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conforme dispuser 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RITCD. 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86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4672" y="2060848"/>
            <a:ext cx="8245424" cy="331236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5400" b="1" dirty="0">
                <a:solidFill>
                  <a:schemeClr val="bg1"/>
                </a:solidFill>
                <a:latin typeface="+mj-lt"/>
              </a:rPr>
              <a:t>REMISSÃO DOS CRÉDITOS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TRIBUTÁRIOS</a:t>
            </a:r>
          </a:p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5400" b="1" dirty="0">
                <a:solidFill>
                  <a:schemeClr val="bg1"/>
                </a:solidFill>
                <a:latin typeface="+mj-lt"/>
              </a:rPr>
              <a:t>PERDÃO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46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/>
            </a:r>
            <a:br>
              <a:rPr lang="pt-BR" sz="4800" dirty="0" smtClean="0">
                <a:solidFill>
                  <a:schemeClr val="bg1"/>
                </a:solidFill>
              </a:rPr>
            </a:br>
            <a:r>
              <a:rPr lang="pt-BR" sz="4800" dirty="0">
                <a:solidFill>
                  <a:schemeClr val="bg1"/>
                </a:solidFill>
              </a:rPr>
              <a:t/>
            </a:r>
            <a:br>
              <a:rPr lang="pt-BR" sz="4800" dirty="0">
                <a:solidFill>
                  <a:schemeClr val="bg1"/>
                </a:solidFill>
              </a:rPr>
            </a:br>
            <a:r>
              <a:rPr lang="pt-BR" sz="4800" dirty="0" smtClean="0">
                <a:solidFill>
                  <a:schemeClr val="bg1"/>
                </a:solidFill>
              </a:rPr>
              <a:t/>
            </a:r>
            <a:br>
              <a:rPr lang="pt-BR" sz="4800" dirty="0" smtClean="0">
                <a:solidFill>
                  <a:schemeClr val="bg1"/>
                </a:solidFill>
              </a:rPr>
            </a:br>
            <a:r>
              <a:rPr lang="pt-BR" sz="4800" dirty="0">
                <a:solidFill>
                  <a:schemeClr val="bg1"/>
                </a:solidFill>
              </a:rPr>
              <a:t/>
            </a:r>
            <a:br>
              <a:rPr lang="pt-BR" sz="4800" dirty="0">
                <a:solidFill>
                  <a:schemeClr val="bg1"/>
                </a:solidFill>
              </a:rPr>
            </a:br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568952" cy="4464496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REMISSÃO DOS CRÉDITOS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TRIBUTÁRIOS: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● Na Paraíba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, não foram editadas leis  concedendo a remissão para os débitos relativos ao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ITCD,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o que implicaria – se fosse o caso - o perdão total (ou parcial) da dívida, sendo uma das formas de extinção do crédito tributário, nos termos do art. 172 do CTN.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8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688075"/>
            <a:ext cx="8568952" cy="604867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REMISSÃO/ CRÉDITOS TRIBUTÁRIOS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Art. 172.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A lei pode autorizar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remissão total ou parcial do crédito tributário, atendendo: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I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à situação econômica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– SP;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II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ao erro ou ignorância </a:t>
            </a:r>
            <a:r>
              <a:rPr lang="pt-BR" sz="3600" dirty="0" err="1">
                <a:solidFill>
                  <a:schemeClr val="bg1"/>
                </a:solidFill>
                <a:latin typeface="+mj-lt"/>
              </a:rPr>
              <a:t>excusáveis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do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S.P. ,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quanto a matéria de fato; 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III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à diminuta importância do crédito tributário; </a:t>
            </a:r>
          </a:p>
        </p:txBody>
      </p:sp>
    </p:spTree>
    <p:extLst>
      <p:ext uri="{BB962C8B-B14F-4D97-AF65-F5344CB8AC3E}">
        <p14:creationId xmlns:p14="http://schemas.microsoft.com/office/powerpoint/2010/main" val="42000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32992"/>
            <a:ext cx="8568952" cy="6325007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REMISSÃO/ CRÉDITOS TRIBUTÁRIOS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600" b="1" dirty="0">
                <a:solidFill>
                  <a:schemeClr val="bg1"/>
                </a:solidFill>
              </a:rPr>
              <a:t>Art. 172.</a:t>
            </a:r>
            <a:r>
              <a:rPr lang="pt-BR" sz="3600" dirty="0">
                <a:solidFill>
                  <a:schemeClr val="bg1"/>
                </a:solidFill>
              </a:rPr>
              <a:t> A lei pode autorizar a remissão total ou parcial do crédito tributário, atendendo: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IV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a considerações de </a:t>
            </a:r>
            <a:r>
              <a:rPr lang="pt-BR" sz="3600" dirty="0" err="1">
                <a:solidFill>
                  <a:schemeClr val="bg1"/>
                </a:solidFill>
                <a:latin typeface="+mj-lt"/>
              </a:rPr>
              <a:t>eqüidade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, em relação com as características pessoais ou materiais do caso; 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V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a condições peculiares a determinada região do território da entidade tributante. </a:t>
            </a:r>
          </a:p>
        </p:txBody>
      </p:sp>
    </p:spTree>
    <p:extLst>
      <p:ext uri="{BB962C8B-B14F-4D97-AF65-F5344CB8AC3E}">
        <p14:creationId xmlns:p14="http://schemas.microsoft.com/office/powerpoint/2010/main" val="22679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412776"/>
            <a:ext cx="8568952" cy="4608512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REMISSÃO DOS CRÉDITOS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TRIBUTÁRIOS: 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Art. 172.</a:t>
            </a:r>
            <a:r>
              <a:rPr lang="pt-BR" sz="3200" dirty="0">
                <a:solidFill>
                  <a:schemeClr val="bg1"/>
                </a:solidFill>
              </a:rPr>
              <a:t> A lei pode autorizar a remissão total ou parcial do crédito tributário, atendendo: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Parágrafo único.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despacho referido neste artigo não gera direito adquirido, aplicando-se, quando cabível, o disposto no artigo 155 . 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69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568952" cy="1368152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6000" b="1" dirty="0" smtClean="0">
                <a:solidFill>
                  <a:schemeClr val="bg1"/>
                </a:solidFill>
                <a:latin typeface="+mj-lt"/>
              </a:rPr>
              <a:t>PARCELAMENTO</a:t>
            </a:r>
            <a:endParaRPr lang="pt-BR" sz="6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76536"/>
            <a:ext cx="8568952" cy="6309320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PARCELAMENTO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A Lei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nº 5.123/1989,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prevê 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possibilidade de parcelamento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>
                <a:solidFill>
                  <a:schemeClr val="bg1"/>
                </a:solidFill>
              </a:rPr>
              <a:t>●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O RITCD  apresenta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as regras para concessão do parcelamento do ITCD.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 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094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215899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Gerência Operacional de Fiscalização do ITCD (GOFITCD),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órgão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subordinado à Gerência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Executiva de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Fiscalização (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GEF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 sua vez compõe o complexo quadro da Secretaria de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Estado da Receita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 PB).</a:t>
            </a:r>
          </a:p>
        </p:txBody>
      </p:sp>
    </p:spTree>
    <p:extLst>
      <p:ext uri="{BB962C8B-B14F-4D97-AF65-F5344CB8AC3E}">
        <p14:creationId xmlns:p14="http://schemas.microsoft.com/office/powerpoint/2010/main" val="22582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268760"/>
            <a:ext cx="8568952" cy="460851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PARCELAMENTO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De acordo com art. 22-H do Decreto nº 33.341/2012, o débito do ITCD inscrito em Dívida Ativa, sujeitar-se-á a autorização da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PGE,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sendo competente para tal.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30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196752"/>
            <a:ext cx="8568952" cy="424847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2800" b="1" dirty="0">
                <a:solidFill>
                  <a:schemeClr val="bg1"/>
                </a:solidFill>
                <a:latin typeface="+mj-lt"/>
              </a:rPr>
              <a:t>PARCELAMENTO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Os débitos de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ITCD poderão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ser parcelados em até 12 prestações mensais, sendo certo que o valor individual da prestação não poderá ser inferior a 5 UFR-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PBs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67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568952" cy="3744416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</a:rPr>
              <a:t>CONSIDERAÇÕES SOBRE </a:t>
            </a:r>
            <a:r>
              <a:rPr lang="pt-BR" sz="5400" b="1" dirty="0">
                <a:solidFill>
                  <a:schemeClr val="bg1"/>
                </a:solidFill>
                <a:latin typeface="+mj-lt"/>
              </a:rPr>
              <a:t>O PARCELAMENTO</a:t>
            </a:r>
          </a:p>
          <a:p>
            <a:pPr algn="ctr"/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96855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PARCELAMENTO: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400" dirty="0">
                <a:solidFill>
                  <a:schemeClr val="bg1"/>
                </a:solidFill>
                <a:latin typeface="+mj-lt"/>
              </a:rPr>
              <a:t>Nos processos judiciais, a </a:t>
            </a:r>
            <a:r>
              <a:rPr lang="pt-BR" sz="3400" dirty="0" smtClean="0">
                <a:solidFill>
                  <a:schemeClr val="bg1"/>
                </a:solidFill>
                <a:latin typeface="+mj-lt"/>
              </a:rPr>
              <a:t>SER/PB, </a:t>
            </a:r>
            <a:r>
              <a:rPr lang="pt-BR" sz="3400" dirty="0">
                <a:solidFill>
                  <a:schemeClr val="bg1"/>
                </a:solidFill>
                <a:latin typeface="+mj-lt"/>
              </a:rPr>
              <a:t>somente concordará com a expedição de alvará, formal de partilha, carta de adjudicação ou carta de sentença, nos termos do art. 1.031 do CPC, após a liquidação integral do parcelamento em questão.</a:t>
            </a:r>
          </a:p>
        </p:txBody>
      </p:sp>
    </p:spTree>
    <p:extLst>
      <p:ext uri="{BB962C8B-B14F-4D97-AF65-F5344CB8AC3E}">
        <p14:creationId xmlns:p14="http://schemas.microsoft.com/office/powerpoint/2010/main" val="38912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772816"/>
            <a:ext cx="8568952" cy="360040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PARCELAMENTO: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Nas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transmissões extrajudiciais, o parcelamento deve ser requerido e liquidado antes da lavratura da escritura.</a:t>
            </a:r>
          </a:p>
        </p:txBody>
      </p:sp>
    </p:spTree>
    <p:extLst>
      <p:ext uri="{BB962C8B-B14F-4D97-AF65-F5344CB8AC3E}">
        <p14:creationId xmlns:p14="http://schemas.microsoft.com/office/powerpoint/2010/main" val="37423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780928"/>
            <a:ext cx="8568952" cy="1368152"/>
          </a:xfrm>
        </p:spPr>
        <p:txBody>
          <a:bodyPr>
            <a:noAutofit/>
          </a:bodyPr>
          <a:lstStyle/>
          <a:p>
            <a:pPr algn="just"/>
            <a:r>
              <a:rPr lang="pt-BR" sz="6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6000" b="1" dirty="0" smtClean="0">
                <a:solidFill>
                  <a:schemeClr val="bg1"/>
                </a:solidFill>
                <a:latin typeface="+mj-lt"/>
              </a:rPr>
              <a:t>COMPENSAÇÃO</a:t>
            </a:r>
            <a:endParaRPr lang="pt-BR" sz="6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536504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COMPENSAÇÃO: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Nos termos do art. 156, inciso II, do CTN, a compensação é uma forma de extinção do crédito tributário. </a:t>
            </a:r>
          </a:p>
        </p:txBody>
      </p:sp>
    </p:spTree>
    <p:extLst>
      <p:ext uri="{BB962C8B-B14F-4D97-AF65-F5344CB8AC3E}">
        <p14:creationId xmlns:p14="http://schemas.microsoft.com/office/powerpoint/2010/main" val="17370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4824536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COMPENSAÇÃO: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Embora o ITCD, de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competência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estadual, seja da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mesma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espécie dos demais tributos estaduais (ICMS e IPVA) .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Não existe no Estado da Paraíba lei específica prevendo a compensação entre eles.</a:t>
            </a:r>
          </a:p>
        </p:txBody>
      </p:sp>
    </p:spTree>
    <p:extLst>
      <p:ext uri="{BB962C8B-B14F-4D97-AF65-F5344CB8AC3E}">
        <p14:creationId xmlns:p14="http://schemas.microsoft.com/office/powerpoint/2010/main" val="34925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568952" cy="1368152"/>
          </a:xfrm>
        </p:spPr>
        <p:txBody>
          <a:bodyPr>
            <a:noAutofit/>
          </a:bodyPr>
          <a:lstStyle/>
          <a:p>
            <a:pPr algn="just"/>
            <a:r>
              <a:rPr lang="pt-BR" sz="7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RESTITUIÇÃO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1699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340768"/>
            <a:ext cx="8568952" cy="468052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RESTITUIÇÃO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restituição do ITCD é prevista no art. 165 do CTN, sendo que, no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E.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da Paraíba, a Lei nº 5.123/1989, prevê expressamente, no seu artigo 22, a restituição administrativa do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ITCD.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33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A função da GOFITCD: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• Planejamento,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</a:rPr>
              <a:t>•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Arrecadação e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</a:rPr>
              <a:t>•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Fiscalização.</a:t>
            </a:r>
          </a:p>
          <a:p>
            <a:pPr algn="just"/>
            <a:r>
              <a:rPr lang="pt-BR" sz="4400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200" dirty="0">
                <a:solidFill>
                  <a:schemeClr val="bg1"/>
                </a:solidFill>
              </a:rPr>
              <a:t>A </a:t>
            </a:r>
            <a:r>
              <a:rPr lang="pt-BR" sz="3200" dirty="0" smtClean="0">
                <a:solidFill>
                  <a:schemeClr val="bg1"/>
                </a:solidFill>
              </a:rPr>
              <a:t>atuação </a:t>
            </a:r>
            <a:r>
              <a:rPr lang="pt-BR" sz="3200" dirty="0">
                <a:solidFill>
                  <a:schemeClr val="bg1"/>
                </a:solidFill>
              </a:rPr>
              <a:t>da GOFITCD: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</a:rPr>
              <a:t>• Em todo Estado PB</a:t>
            </a:r>
            <a:endParaRPr lang="pt-BR" sz="3200" dirty="0">
              <a:solidFill>
                <a:schemeClr val="bg1"/>
              </a:solidFill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6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1628800"/>
            <a:ext cx="8568952" cy="396044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RESTITUIÇÃO  </a:t>
            </a:r>
          </a:p>
          <a:p>
            <a:pPr algn="just"/>
            <a:r>
              <a:rPr lang="pt-BR" sz="4400" dirty="0" smtClean="0">
                <a:solidFill>
                  <a:schemeClr val="bg1"/>
                </a:solidFill>
                <a:latin typeface="+mj-lt"/>
              </a:rPr>
              <a:t>● A lei estadual, em sintonia com o CTN, permite 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o direito de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pleitear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a restituição dos valores pagos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indevidamente.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41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4188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568952" cy="388843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RESTITUIÇÃO </a:t>
            </a:r>
            <a:endParaRPr lang="pt-BR" sz="40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 RITCD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no art. 40, garante ao sujeito passivo o direito de pleitear a restituição do que foi indevidamente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recolhido.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2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568952" cy="460851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RESTITUIÇÃO 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   PRAZO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PRESCRICIONAL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P/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REQUERER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O prazo prescricional do pedido de restituição do ITCD é de cinco anos, previsto pelo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CTN (art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.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168),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contados:</a:t>
            </a: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</a:rPr>
              <a:t>I. Da data da extinção do crédito tributário, ou seja, da data do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pagamento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7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71758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916" y="994024"/>
            <a:ext cx="8568952" cy="4883248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RESTITUIÇÃO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  PRAZO </a:t>
            </a:r>
            <a:r>
              <a:rPr lang="pt-BR" sz="3200" b="1" dirty="0">
                <a:solidFill>
                  <a:schemeClr val="bg1"/>
                </a:solidFill>
              </a:rPr>
              <a:t>PRESCRICIONAL P/ REQUERER: 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. Da data em que se tornar definitiva a decisão administrativa ou passar em julgado a decisão judicial que tenha reformado, anulado, revogado ou rescindido a decisão condenatória.</a:t>
            </a: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5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568952" cy="4464496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RESTITUIÇÃO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  PRAZO </a:t>
            </a:r>
            <a:r>
              <a:rPr lang="pt-BR" sz="3200" b="1" dirty="0">
                <a:solidFill>
                  <a:schemeClr val="bg1"/>
                </a:solidFill>
              </a:rPr>
              <a:t>PRESCRICIONAL P/ REQUERER: 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● O  CTN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, no caput do art. 169, estabeleceu o prazo prescricional de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dois anos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 para o contribuinte propor contra a Fazenda Pública a ação anulatória da decisão administrativa que tenha negado a restituição do pagamento indevido.</a:t>
            </a: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568952" cy="864096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800" b="1" dirty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O ITCD NA LINHA DO TEMPO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PLANO DE ENSINO</a:t>
            </a:r>
            <a: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DIREITO TRIBUTÁRIO </a:t>
            </a:r>
            <a:b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32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b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3200" b="0" dirty="0" smtClean="0"/>
              <a:t/>
            </a:r>
            <a:br>
              <a:rPr lang="pt-BR" sz="3200" b="0" dirty="0" smtClean="0"/>
            </a:br>
            <a:r>
              <a:rPr lang="pt-BR" sz="5300" b="0" dirty="0" smtClean="0">
                <a:solidFill>
                  <a:schemeClr val="bg1"/>
                </a:solidFill>
              </a:rPr>
              <a:t>ITCD - OBRIGAÇÃO TRIBUTÁRIA</a:t>
            </a:r>
            <a:endParaRPr lang="pt-BR" sz="53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endParaRPr lang="pt-BR" sz="3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70000"/>
              </a:lnSpc>
            </a:pPr>
            <a:endParaRPr lang="pt-B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endParaRPr lang="pt-B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endParaRPr lang="pt-B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endParaRPr lang="pt-B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lnSpc>
                <a:spcPct val="170000"/>
              </a:lnSpc>
            </a:pPr>
            <a:endParaRPr lang="pt-B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pt-BR" sz="25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pt-BR" sz="25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/>
            <a:endParaRPr lang="pt-BR" sz="25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just"/>
            <a:endParaRPr lang="pt-BR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buFontTx/>
              <a:buChar char="-"/>
            </a:pPr>
            <a:endParaRPr lang="pt-BR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buFontTx/>
              <a:buChar char="-"/>
            </a:pPr>
            <a:endParaRPr lang="pt-BR" b="1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9144000" cy="557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35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314" y="69269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599" y="2852936"/>
            <a:ext cx="8139680" cy="1224136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     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SÚMULAS DO STF</a:t>
            </a: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112  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>
                <a:solidFill>
                  <a:schemeClr val="bg1"/>
                </a:solidFill>
                <a:latin typeface="+mj-lt"/>
              </a:rPr>
              <a:t>O imposto de transmissão "causa mortis" é devido pela alíquota vigente ao tempo da abertura da sucessão.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113 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>
                <a:solidFill>
                  <a:schemeClr val="bg1"/>
                </a:solidFill>
                <a:latin typeface="+mj-lt"/>
              </a:rPr>
              <a:t>O Imposto sobre Transmissões </a:t>
            </a:r>
            <a:r>
              <a:rPr lang="pt-BR" sz="4800" i="1" dirty="0" smtClean="0">
                <a:solidFill>
                  <a:schemeClr val="bg1"/>
                </a:solidFill>
                <a:latin typeface="+mj-lt"/>
              </a:rPr>
              <a:t>“Causa Mortis” </a:t>
            </a:r>
            <a:r>
              <a:rPr lang="pt-BR" sz="4800" i="1" dirty="0">
                <a:solidFill>
                  <a:schemeClr val="bg1"/>
                </a:solidFill>
                <a:latin typeface="+mj-lt"/>
              </a:rPr>
              <a:t>é calculado sobre o valor dos bens na data da sua avaliação.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851648" cy="4536504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effectLst/>
              </a:rPr>
              <a:t>I T C D</a:t>
            </a:r>
            <a:br>
              <a:rPr lang="pt-BR" sz="6000" dirty="0" smtClean="0">
                <a:solidFill>
                  <a:schemeClr val="bg1"/>
                </a:solidFill>
                <a:effectLst/>
              </a:rPr>
            </a:br>
            <a:r>
              <a:rPr lang="pt-BR" sz="6000" dirty="0" smtClean="0">
                <a:solidFill>
                  <a:schemeClr val="bg1"/>
                </a:solidFill>
                <a:effectLst/>
              </a:rPr>
              <a:t>UMA </a:t>
            </a:r>
            <a:r>
              <a:rPr lang="pt-BR" sz="6000" dirty="0">
                <a:solidFill>
                  <a:schemeClr val="bg1"/>
                </a:solidFill>
                <a:effectLst/>
              </a:rPr>
              <a:t>VISÃO DO IMPOSTO SOBRE AS TRANSMISSÕES A TÍTULO GRATUITO</a:t>
            </a:r>
          </a:p>
        </p:txBody>
      </p:sp>
    </p:spTree>
    <p:extLst>
      <p:ext uri="{BB962C8B-B14F-4D97-AF65-F5344CB8AC3E}">
        <p14:creationId xmlns:p14="http://schemas.microsoft.com/office/powerpoint/2010/main" val="30787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114 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4800" i="1" dirty="0">
                <a:solidFill>
                  <a:schemeClr val="bg1"/>
                </a:solidFill>
                <a:latin typeface="+mj-lt"/>
              </a:rPr>
              <a:t>Imposto de Transmissão “Causa Mortis” não é exigível antes da homologação do cálculo. 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114 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</a:rPr>
              <a:t>Esta Súmula, de n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°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 114 do STF,  tem sido utilizada de base pela maioria dos Tribunais Superiores de nosso País, como contagem inaugural do prazo prescricional e decadencial para a exigibilidade do ITCD. 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</a:t>
            </a:r>
            <a:r>
              <a:rPr lang="pt-BR" sz="7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72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2180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360040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331 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>
                <a:solidFill>
                  <a:schemeClr val="bg1"/>
                </a:solidFill>
                <a:latin typeface="+mj-lt"/>
              </a:rPr>
              <a:t>É legítima a incidência do ITCD, no inventário por morte presumida.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40060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435 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do 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>
                <a:solidFill>
                  <a:schemeClr val="bg1"/>
                </a:solidFill>
                <a:latin typeface="+mj-lt"/>
              </a:rPr>
              <a:t>O imposto de transmissão "causa mortis" pela transferência de ações é devido ao estado em que tem sede a Companhia (Empresa).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 smtClean="0">
                <a:solidFill>
                  <a:schemeClr val="bg1"/>
                </a:solidFill>
                <a:latin typeface="+mj-lt"/>
              </a:rPr>
              <a:t>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Súmula n°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590 do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STF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i="1" dirty="0">
                <a:solidFill>
                  <a:schemeClr val="bg1"/>
                </a:solidFill>
                <a:latin typeface="+mj-lt"/>
              </a:rPr>
              <a:t>Calcula-se o ITCD sobre o saldo credor da promessa de compra e venda de imóvel, no momento da abertura da sucessão do promitente vendedor.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                  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2180" y="501711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568952" cy="6264696"/>
          </a:xfrm>
        </p:spPr>
        <p:txBody>
          <a:bodyPr>
            <a:noAutofit/>
          </a:bodyPr>
          <a:lstStyle/>
          <a:p>
            <a:pPr algn="ctr" fontAlgn="base"/>
            <a:endParaRPr lang="pt-BR" sz="8000" b="1" dirty="0" smtClean="0">
              <a:solidFill>
                <a:schemeClr val="bg1"/>
              </a:solidFill>
              <a:latin typeface="+mj-lt"/>
            </a:endParaRPr>
          </a:p>
          <a:p>
            <a:pPr algn="ctr" fontAlgn="base"/>
            <a:r>
              <a:rPr lang="pt-BR" sz="8000" b="1" dirty="0" smtClean="0">
                <a:solidFill>
                  <a:schemeClr val="bg1"/>
                </a:solidFill>
                <a:latin typeface="+mj-lt"/>
              </a:rPr>
              <a:t>Meu Muito Obrigado!</a:t>
            </a:r>
            <a:endParaRPr lang="pt-BR" sz="8000" b="1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pt-BR" sz="4800" dirty="0"/>
              <a:t> </a:t>
            </a:r>
          </a:p>
          <a:p>
            <a:pPr algn="just" fontAlgn="base"/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/>
              <a:t/>
            </a:r>
            <a:br>
              <a:rPr lang="pt-BR" sz="4800" dirty="0"/>
            </a:br>
            <a:endParaRPr lang="pt-BR" sz="4400" dirty="0">
              <a:solidFill>
                <a:schemeClr val="bg1"/>
              </a:solidFill>
              <a:latin typeface="+mj-lt"/>
            </a:endParaRPr>
          </a:p>
          <a:p>
            <a:pPr algn="just" fontAlgn="base"/>
            <a:r>
              <a:rPr lang="pt-BR" sz="4400" dirty="0">
                <a:solidFill>
                  <a:schemeClr val="bg1"/>
                </a:solidFill>
                <a:latin typeface="+mj-lt"/>
              </a:rPr>
              <a:t/>
            </a:r>
            <a:br>
              <a:rPr lang="pt-BR" sz="4400" dirty="0">
                <a:solidFill>
                  <a:schemeClr val="bg1"/>
                </a:solidFill>
                <a:latin typeface="+mj-lt"/>
              </a:rPr>
            </a:br>
            <a:r>
              <a:rPr lang="pt-BR" sz="4400" b="1" dirty="0">
                <a:solidFill>
                  <a:schemeClr val="bg1"/>
                </a:solidFill>
                <a:latin typeface="+mj-lt"/>
              </a:rPr>
              <a:t/>
            </a:r>
            <a:br>
              <a:rPr lang="pt-BR" sz="4400" b="1" dirty="0">
                <a:solidFill>
                  <a:schemeClr val="bg1"/>
                </a:solidFill>
                <a:latin typeface="+mj-lt"/>
              </a:rPr>
            </a:b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pt-BR" sz="4400" b="1" dirty="0" smtClean="0">
                <a:solidFill>
                  <a:schemeClr val="bg1"/>
                </a:solidFill>
                <a:latin typeface="+mj-lt"/>
              </a:rPr>
            </a:br>
            <a:endParaRPr lang="pt-BR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9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 T C D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104456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IMPOSTO SOBRE TRANSMISSÃO </a:t>
            </a:r>
            <a:r>
              <a:rPr lang="pt-BR" sz="5400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CAUSA MORTIS</a:t>
            </a:r>
            <a:r>
              <a:rPr lang="pt-BR" sz="5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E DOAÇÃO DE QUAISQUER BENS OU DIREITOS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endParaRPr lang="pt-BR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492896"/>
            <a:ext cx="8568952" cy="1944216"/>
          </a:xfrm>
        </p:spPr>
        <p:txBody>
          <a:bodyPr>
            <a:noAutofit/>
          </a:bodyPr>
          <a:lstStyle/>
          <a:p>
            <a:pPr algn="just"/>
            <a:r>
              <a:rPr lang="pt-BR" sz="8000" dirty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8000" dirty="0" smtClean="0">
                <a:solidFill>
                  <a:schemeClr val="bg1"/>
                </a:solidFill>
                <a:latin typeface="+mj-lt"/>
              </a:rPr>
              <a:t>LEGISLAÇÃO</a:t>
            </a:r>
            <a:endParaRPr lang="pt-BR" sz="8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</a:rPr>
              <a:t>I T C D</a:t>
            </a:r>
            <a:endParaRPr lang="pt-BR" sz="5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104456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IMPOSTO SOBRE TRANSMISSÃO </a:t>
            </a:r>
            <a:r>
              <a:rPr lang="pt-BR" sz="5400" b="1" i="1" dirty="0">
                <a:solidFill>
                  <a:schemeClr val="bg1"/>
                </a:solidFill>
                <a:latin typeface="+mj-lt"/>
                <a:cs typeface="Arial" pitchFamily="34" charset="0"/>
              </a:rPr>
              <a:t>CAUSA MORTIS</a:t>
            </a:r>
            <a:r>
              <a:rPr lang="pt-BR" sz="5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E DOAÇÃO DE QUAISQUER BENS OU DIREITOS </a:t>
            </a:r>
            <a:r>
              <a:rPr lang="pt-BR" sz="5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endParaRPr lang="pt-BR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636912"/>
            <a:ext cx="8568952" cy="1368152"/>
          </a:xfrm>
        </p:spPr>
        <p:txBody>
          <a:bodyPr>
            <a:noAutofit/>
          </a:bodyPr>
          <a:lstStyle/>
          <a:p>
            <a:pPr algn="just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Constituição Federal de 1988</a:t>
            </a:r>
          </a:p>
          <a:p>
            <a:pPr algn="just"/>
            <a:endParaRPr lang="pt-BR" sz="4400" u="sng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just"/>
            <a:endParaRPr lang="pt-BR" sz="4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856984" cy="609329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  <a:cs typeface="Times New Roman"/>
              </a:rPr>
              <a:t>►CF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Art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. 155. Compete aos Estados e ao Distrito Federal instituir impostos sobre: </a:t>
            </a:r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- transmissão causa mortis e doação, de quaisquer bens ou direitos; </a:t>
            </a:r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§ 1.º O imposto previsto no inciso I: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 - 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relativamente a bens imóveis e respectivos direitos, compete ao Estado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da situação dobem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, ou ao Distrito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Federal;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II - relativamente a bens móveis, títulos e créditos, compete ao Estado onde se processar o inventário ou arrolamento, ou tiver domicílio o doador, ou ao Distrito Federal;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III - terá competência para sua instituição regulada por lei complementar: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a) se o doador tiver domicilio ou residência no exterior;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b) se o de cujus possuía bens, era residente ou domiciliado ou teve o seu inventário processado no exterior;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IV - terá suas alíquotas máximas fixadas pelo Senado Federal;</a:t>
            </a:r>
          </a:p>
          <a:p>
            <a:pPr algn="just"/>
            <a:endParaRPr lang="pt-BR" sz="24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just"/>
            <a:endParaRPr lang="pt-BR" sz="24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10" y="1124744"/>
            <a:ext cx="8950277" cy="4968552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Constituição Federal de 1988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     →Art.155, I, § 1°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Código Tributário Nacional</a:t>
            </a: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pt-BR" sz="4000" dirty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Lei  5.172/1966 (arts.35 a 42)</a:t>
            </a:r>
            <a:endParaRPr lang="pt-BR" sz="4000" dirty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endParaRPr lang="pt-BR" sz="44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endParaRPr lang="pt-BR" sz="4400" u="sng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just"/>
            <a:endParaRPr lang="pt-BR" sz="4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75" y="980728"/>
            <a:ext cx="8950277" cy="5733256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C F de 1988 </a:t>
            </a:r>
            <a:r>
              <a:rPr lang="pt-BR" sz="4400" dirty="0">
                <a:solidFill>
                  <a:schemeClr val="bg1"/>
                </a:solidFill>
                <a:cs typeface="Calibri"/>
              </a:rPr>
              <a:t>→Art.155, I, § 1°</a:t>
            </a:r>
          </a:p>
          <a:p>
            <a:pPr algn="just"/>
            <a:r>
              <a:rPr lang="pt-BR" sz="4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C T N </a:t>
            </a:r>
            <a:r>
              <a:rPr lang="pt-BR" sz="3600" dirty="0" smtClean="0">
                <a:solidFill>
                  <a:schemeClr val="bg1"/>
                </a:solidFill>
                <a:cs typeface="Calibri"/>
              </a:rPr>
              <a:t>→ </a:t>
            </a:r>
            <a:r>
              <a:rPr lang="pt-BR" sz="3600" dirty="0">
                <a:solidFill>
                  <a:schemeClr val="bg1"/>
                </a:solidFill>
                <a:cs typeface="Calibri"/>
              </a:rPr>
              <a:t>Lei  5.172/66 (</a:t>
            </a:r>
            <a:r>
              <a:rPr lang="pt-BR" sz="3600" dirty="0" err="1">
                <a:solidFill>
                  <a:schemeClr val="bg1"/>
                </a:solidFill>
                <a:cs typeface="Calibri"/>
              </a:rPr>
              <a:t>arts</a:t>
            </a:r>
            <a:r>
              <a:rPr lang="pt-BR" sz="3600" dirty="0">
                <a:solidFill>
                  <a:schemeClr val="bg1"/>
                </a:solidFill>
                <a:cs typeface="Calibri"/>
              </a:rPr>
              <a:t>. 35 a 42)</a:t>
            </a:r>
          </a:p>
          <a:p>
            <a:pPr algn="just"/>
            <a:r>
              <a:rPr lang="pt-BR" sz="44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Lei que institui o ITCD na PB </a:t>
            </a:r>
            <a:r>
              <a:rPr lang="pt-BR" sz="4400" dirty="0" smtClean="0">
                <a:solidFill>
                  <a:schemeClr val="bg1"/>
                </a:solidFill>
                <a:latin typeface="+mj-lt"/>
                <a:cs typeface="Calibri"/>
              </a:rPr>
              <a:t>→ Lei  n° 5.123/1989</a:t>
            </a:r>
          </a:p>
          <a:p>
            <a:pPr algn="just"/>
            <a:r>
              <a:rPr lang="pt-BR" sz="4400" dirty="0">
                <a:solidFill>
                  <a:schemeClr val="bg1"/>
                </a:solidFill>
                <a:cs typeface="Times New Roman"/>
              </a:rPr>
              <a:t>►RITCD </a:t>
            </a:r>
            <a:r>
              <a:rPr lang="pt-BR" sz="4400" dirty="0" err="1">
                <a:solidFill>
                  <a:schemeClr val="bg1"/>
                </a:solidFill>
                <a:cs typeface="Times New Roman"/>
              </a:rPr>
              <a:t>aprov</a:t>
            </a:r>
            <a:r>
              <a:rPr lang="pt-BR" sz="4400" dirty="0">
                <a:solidFill>
                  <a:schemeClr val="bg1"/>
                </a:solidFill>
                <a:cs typeface="Times New Roman"/>
              </a:rPr>
              <a:t>. pelo Dec. 33.341/12</a:t>
            </a:r>
            <a:endParaRPr lang="pt-BR" sz="4800" dirty="0">
              <a:solidFill>
                <a:schemeClr val="bg1"/>
              </a:solidFill>
              <a:cs typeface="Calibri"/>
            </a:endParaRPr>
          </a:p>
          <a:p>
            <a:pPr algn="just"/>
            <a:endParaRPr lang="pt-BR" sz="44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endParaRPr lang="pt-BR" sz="44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endParaRPr lang="pt-BR" sz="4400" u="sng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just"/>
            <a:endParaRPr lang="pt-BR" sz="4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75" y="980728"/>
            <a:ext cx="8950277" cy="5733256"/>
          </a:xfrm>
        </p:spPr>
        <p:txBody>
          <a:bodyPr>
            <a:noAutofit/>
          </a:bodyPr>
          <a:lstStyle/>
          <a:p>
            <a:pPr algn="just"/>
            <a:endParaRPr lang="pt-BR" sz="4000" dirty="0" smtClean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just"/>
            <a:endParaRPr lang="pt-BR" sz="40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O ITCD não goza de nenhuma regra específica:</a:t>
            </a:r>
            <a:endParaRPr lang="pt-BR" sz="4800" dirty="0" smtClean="0">
              <a:solidFill>
                <a:schemeClr val="bg1"/>
              </a:solidFill>
              <a:latin typeface="+mj-lt"/>
              <a:cs typeface="Calibri"/>
            </a:endParaRPr>
          </a:p>
          <a:p>
            <a:pPr algn="just"/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75" y="1628800"/>
            <a:ext cx="8950277" cy="3456384"/>
          </a:xfrm>
        </p:spPr>
        <p:txBody>
          <a:bodyPr>
            <a:noAutofit/>
          </a:bodyPr>
          <a:lstStyle/>
          <a:p>
            <a:pPr algn="just"/>
            <a:endParaRPr lang="pt-BR" sz="4000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 ITCD s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egue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a regra geral, respeitando:</a:t>
            </a:r>
          </a:p>
          <a:p>
            <a:pPr algn="just"/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► Princípios Constitucionais</a:t>
            </a:r>
            <a:endParaRPr lang="pt-BR" sz="48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  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I T C D  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568952" cy="1152128"/>
          </a:xfrm>
        </p:spPr>
        <p:txBody>
          <a:bodyPr>
            <a:no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6000" b="1" dirty="0" smtClean="0">
                <a:solidFill>
                  <a:schemeClr val="bg1"/>
                </a:solidFill>
                <a:latin typeface="+mj-lt"/>
              </a:rPr>
              <a:t>CONSIDERAÇÕES</a:t>
            </a:r>
            <a:endParaRPr lang="pt-BR" sz="60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68952" cy="2952328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Tributo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que incide na transmissão de quaisquer bens e direitos por sucessão, </a:t>
            </a:r>
            <a:r>
              <a:rPr lang="pt-BR" sz="40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ou por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doação.</a:t>
            </a:r>
          </a:p>
        </p:txBody>
      </p:sp>
    </p:spTree>
    <p:extLst>
      <p:ext uri="{BB962C8B-B14F-4D97-AF65-F5344CB8AC3E}">
        <p14:creationId xmlns:p14="http://schemas.microsoft.com/office/powerpoint/2010/main" val="3032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68952" cy="3456384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Recai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, portanto, sobre a transmissão gratuita de patrimônio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, sem contraprestação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pagamento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ou torna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13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628800"/>
            <a:ext cx="8568952" cy="4608512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dirty="0" smtClean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Estão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sujeitos a este tributo os bens atribuídos a qualquer um dos conjugues, companheiros ou herdeiros,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acima de sua meação ou quinhão ideal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, na divisão do patrimônio comum, partilha ou adjudicação, entendidos como doação. </a:t>
            </a:r>
          </a:p>
          <a:p>
            <a:pPr algn="just"/>
            <a:endParaRPr lang="pt-BR" sz="2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CURIOSIDADES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854696" cy="1656184"/>
          </a:xfrm>
        </p:spPr>
        <p:txBody>
          <a:bodyPr>
            <a:noAutofit/>
          </a:bodyPr>
          <a:lstStyle/>
          <a:p>
            <a:pPr algn="l"/>
            <a:r>
              <a:rPr lang="pt-BR" sz="6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6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Os Registros.</a:t>
            </a:r>
          </a:p>
          <a:p>
            <a:pPr algn="l"/>
            <a:endParaRPr lang="pt-BR" sz="3600" b="1" dirty="0">
              <a:solidFill>
                <a:schemeClr val="bg1"/>
              </a:solidFill>
              <a:latin typeface="Calibri"/>
              <a:cs typeface="Arial" pitchFamily="34" charset="0"/>
            </a:endParaRPr>
          </a:p>
          <a:p>
            <a:pPr algn="l"/>
            <a:endParaRPr lang="pt-BR" sz="5400" b="1" dirty="0">
              <a:solidFill>
                <a:schemeClr val="bg1"/>
              </a:solidFill>
              <a:cs typeface="Arial" pitchFamily="34" charset="0"/>
            </a:endParaRPr>
          </a:p>
          <a:p>
            <a:pPr algn="l"/>
            <a:endParaRPr lang="pt-BR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2204864"/>
            <a:ext cx="8568952" cy="3528392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  <a:cs typeface="Times New Roman"/>
              </a:rPr>
              <a:t>A</a:t>
            </a:r>
            <a:r>
              <a:rPr lang="pt-BR" sz="3200" dirty="0" smtClean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Lei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nº 5.123/1989 vigorou por onze anos,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desde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1º de março de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1990, da forma com editada originalmente.</a:t>
            </a:r>
          </a:p>
        </p:txBody>
      </p:sp>
    </p:spTree>
    <p:extLst>
      <p:ext uri="{BB962C8B-B14F-4D97-AF65-F5344CB8AC3E}">
        <p14:creationId xmlns:p14="http://schemas.microsoft.com/office/powerpoint/2010/main" val="16781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568952" cy="4896544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LEIS: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</a:t>
            </a:r>
            <a:r>
              <a:rPr lang="pt-B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5.123/1989 </a:t>
            </a:r>
            <a:endParaRPr lang="pt-BR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•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Lei Estadual nº 9.455/2011,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→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  a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partir de 1º de fevereiro 2012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 smtClean="0">
                <a:solidFill>
                  <a:schemeClr val="bg1"/>
                </a:solidFill>
              </a:rPr>
              <a:t>Lei </a:t>
            </a:r>
            <a:r>
              <a:rPr lang="pt-BR" sz="4000" b="1" dirty="0">
                <a:solidFill>
                  <a:schemeClr val="bg1"/>
                </a:solidFill>
              </a:rPr>
              <a:t>Estadual nº 10.136/2013, → 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   a </a:t>
            </a:r>
            <a:r>
              <a:rPr lang="pt-BR" sz="4000" b="1" dirty="0">
                <a:solidFill>
                  <a:schemeClr val="bg1"/>
                </a:solidFill>
              </a:rPr>
              <a:t>partir de 1º de fevereiro 2014.</a:t>
            </a:r>
            <a:endParaRPr lang="pt-BR" sz="4000" b="1" u="sng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21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268760"/>
            <a:ext cx="8568952" cy="5112568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pt-BR" sz="4000" b="1" dirty="0">
                <a:solidFill>
                  <a:schemeClr val="bg1"/>
                </a:solidFill>
              </a:rPr>
              <a:t>LEIS: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</a:t>
            </a:r>
            <a:r>
              <a:rPr lang="pt-B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5.123/1989 </a:t>
            </a:r>
            <a:endParaRPr lang="pt-BR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solidFill>
                  <a:schemeClr val="bg1"/>
                </a:solidFill>
                <a:cs typeface="Calibri"/>
              </a:rPr>
              <a:t>•</a:t>
            </a:r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Lei Estadual nº 9.455/2011, </a:t>
            </a:r>
            <a:endParaRPr lang="pt-BR" sz="40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 smtClean="0">
                <a:solidFill>
                  <a:schemeClr val="bg1"/>
                </a:solidFill>
              </a:rPr>
              <a:t>Lei </a:t>
            </a:r>
            <a:r>
              <a:rPr lang="pt-BR" sz="4000" b="1" dirty="0">
                <a:solidFill>
                  <a:schemeClr val="bg1"/>
                </a:solidFill>
              </a:rPr>
              <a:t>Estadual nº 10.136/2013, 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>
                <a:solidFill>
                  <a:schemeClr val="bg1"/>
                </a:solidFill>
              </a:rPr>
              <a:t>Lei Estadual nº </a:t>
            </a:r>
            <a:r>
              <a:rPr lang="pt-BR" sz="4000" b="1" dirty="0" smtClean="0">
                <a:solidFill>
                  <a:schemeClr val="bg1"/>
                </a:solidFill>
              </a:rPr>
              <a:t>10.507/2015, </a:t>
            </a:r>
            <a:r>
              <a:rPr lang="pt-BR" sz="4000" b="1" dirty="0">
                <a:solidFill>
                  <a:schemeClr val="bg1"/>
                </a:solidFill>
              </a:rPr>
              <a:t>→</a:t>
            </a:r>
            <a:r>
              <a:rPr lang="pt-BR" sz="40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</a:rPr>
              <a:t>   a </a:t>
            </a:r>
            <a:r>
              <a:rPr lang="pt-BR" sz="4000" b="1" dirty="0">
                <a:solidFill>
                  <a:schemeClr val="bg1"/>
                </a:solidFill>
              </a:rPr>
              <a:t>partir de 1º de </a:t>
            </a:r>
            <a:r>
              <a:rPr lang="pt-BR" sz="4000" b="1" dirty="0" smtClean="0">
                <a:solidFill>
                  <a:schemeClr val="bg1"/>
                </a:solidFill>
              </a:rPr>
              <a:t>janeiro 2016.</a:t>
            </a:r>
            <a:endParaRPr lang="pt-BR" sz="4000" b="1" u="sng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4000" b="1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25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568952" cy="3240360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No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Estado da Paraíba, o ITCD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teve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alíquota única fixada em 4% sobre o valor atribuído à base de cálculo</a:t>
            </a:r>
            <a:r>
              <a:rPr lang="pt-B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86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- LEGISLAÇÃO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568952" cy="2088232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dirty="0" smtClean="0">
                <a:solidFill>
                  <a:schemeClr val="bg1"/>
                </a:solidFill>
                <a:latin typeface="+mj-lt"/>
                <a:cs typeface="Times New Roman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Estadual nº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10.507/2015,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passou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vigorar a partir de 1º de janeiro de 2016.</a:t>
            </a:r>
          </a:p>
          <a:p>
            <a:pPr algn="just"/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80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1656184"/>
          </a:xfrm>
        </p:spPr>
        <p:txBody>
          <a:bodyPr>
            <a:noAutofit/>
          </a:bodyPr>
          <a:lstStyle/>
          <a:p>
            <a:pPr lvl="0" algn="ctr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  <a:cs typeface="Times New Roman"/>
              </a:rPr>
              <a:t>PRAZOS PARA O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RECOLHIMENTO DO TRIBUTO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0172" y="764704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568952" cy="3456384"/>
          </a:xfrm>
        </p:spPr>
        <p:txBody>
          <a:bodyPr>
            <a:noAutofit/>
          </a:bodyPr>
          <a:lstStyle/>
          <a:p>
            <a:pPr algn="just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dirty="0">
                <a:solidFill>
                  <a:schemeClr val="bg1"/>
                </a:solidFill>
                <a:latin typeface="+mj-lt"/>
              </a:rPr>
              <a:t>Os prazos para o recolhimento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ITCD </a:t>
            </a:r>
            <a:r>
              <a:rPr lang="pt-BR" sz="4800" dirty="0">
                <a:solidFill>
                  <a:schemeClr val="bg1"/>
                </a:solidFill>
                <a:latin typeface="+mj-lt"/>
              </a:rPr>
              <a:t>são diferentes para as hipóteses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“Causa mortis” e  </a:t>
            </a:r>
            <a:r>
              <a:rPr lang="pt-BR" sz="4800" dirty="0">
                <a:solidFill>
                  <a:schemeClr val="bg1"/>
                </a:solidFill>
                <a:latin typeface="+mj-lt"/>
              </a:rPr>
              <a:t>D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oação</a:t>
            </a:r>
            <a:r>
              <a:rPr lang="pt-BR" sz="4800" dirty="0"/>
              <a:t>.</a:t>
            </a:r>
          </a:p>
          <a:p>
            <a:pPr lvl="0" algn="ctr"/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93993"/>
              </p:ext>
            </p:extLst>
          </p:nvPr>
        </p:nvGraphicFramePr>
        <p:xfrm>
          <a:off x="467544" y="1484784"/>
          <a:ext cx="8280920" cy="4830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7829"/>
                <a:gridCol w="4333091"/>
              </a:tblGrid>
              <a:tr h="990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Legislação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 para abertura do inventário/arrolamento</a:t>
                      </a:r>
                      <a:endParaRPr lang="pt-BR" sz="28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Código de Processo Civil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60 dias/finalizado em até 12 meses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Código Civil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30 dias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Lei Estadual da Paraíba nº 5.123/1989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60 dias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8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2592288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Em seu art. 19, a Lei nº </a:t>
            </a:r>
            <a:r>
              <a:rPr lang="pt-BR" sz="4400" dirty="0" smtClean="0">
                <a:solidFill>
                  <a:schemeClr val="bg1"/>
                </a:solidFill>
                <a:latin typeface="+mj-lt"/>
              </a:rPr>
              <a:t>5.123/89 estabelece </a:t>
            </a:r>
            <a:r>
              <a:rPr lang="pt-BR" sz="4400" dirty="0">
                <a:solidFill>
                  <a:schemeClr val="bg1"/>
                </a:solidFill>
                <a:latin typeface="+mj-lt"/>
              </a:rPr>
              <a:t>penalidades para a hipótese de inobservância do prazo de abertura do inventário e do arrolamento.</a:t>
            </a:r>
            <a:r>
              <a:rPr lang="pt-BR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89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52686"/>
              </p:ext>
            </p:extLst>
          </p:nvPr>
        </p:nvGraphicFramePr>
        <p:xfrm>
          <a:off x="539552" y="1700808"/>
          <a:ext cx="7776864" cy="367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3600400"/>
              </a:tblGrid>
              <a:tr h="2065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14825" algn="l"/>
                        </a:tabLs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Prazo para abertura do inventário/arrolamento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14825" algn="l"/>
                        </a:tabLst>
                      </a:pPr>
                      <a:r>
                        <a:rPr lang="pt-BR" sz="28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Penalidade pelo atraso na abertura</a:t>
                      </a:r>
                      <a:endParaRPr lang="pt-BR" sz="28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14825" algn="l"/>
                        </a:tabLst>
                      </a:pPr>
                      <a:r>
                        <a:rPr lang="pt-BR" sz="28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 requerido após 60 dias </a:t>
                      </a:r>
                      <a:endParaRPr lang="pt-BR" sz="280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14825" algn="l"/>
                        </a:tabLst>
                      </a:pP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Multa de 10%</a:t>
                      </a:r>
                      <a:endParaRPr lang="pt-B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CURIOSIDADES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8352928" cy="1872208"/>
          </a:xfrm>
        </p:spPr>
        <p:txBody>
          <a:bodyPr>
            <a:noAutofit/>
          </a:bodyPr>
          <a:lstStyle/>
          <a:p>
            <a:pPr algn="l"/>
            <a:r>
              <a:rPr lang="pt-BR" sz="6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6000" dirty="0">
                <a:solidFill>
                  <a:schemeClr val="bg1"/>
                </a:solidFill>
                <a:latin typeface="+mj-lt"/>
              </a:rPr>
              <a:t>Grécia (século VII a.C</a:t>
            </a:r>
            <a:r>
              <a:rPr lang="pt-BR" sz="6000" dirty="0" smtClean="0">
                <a:solidFill>
                  <a:schemeClr val="bg1"/>
                </a:solidFill>
                <a:latin typeface="+mj-lt"/>
              </a:rPr>
              <a:t>.)</a:t>
            </a: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 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568952" cy="5616624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REGRA GERAL: 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Nos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termos do seu art.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13, o recolhimento: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30 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dias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decisão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homologatória,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na hipótese de inventário judicial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>
                <a:solidFill>
                  <a:schemeClr val="bg1"/>
                </a:solidFill>
                <a:cs typeface="Calibri"/>
              </a:rPr>
              <a:t>• 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dias </a:t>
            </a:r>
            <a:r>
              <a:rPr lang="pt-B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cálculo da partilha amigável.</a:t>
            </a:r>
            <a:endParaRPr 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36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760640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OBSERVAÇÃO: 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T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ratando-se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de inventário, após a manifestação da Fazenda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(PGE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) concordando com o cálculo do imposto e ouvido o inventariante, o juiz deve homologá-lo,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e 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partir da respectiva intimação, o prazo de 30 dias para o seu recolhimento.</a:t>
            </a:r>
          </a:p>
        </p:txBody>
      </p:sp>
    </p:spTree>
    <p:extLst>
      <p:ext uri="{BB962C8B-B14F-4D97-AF65-F5344CB8AC3E}">
        <p14:creationId xmlns:p14="http://schemas.microsoft.com/office/powerpoint/2010/main" val="26096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Os débitos decorrentes do não recolhimento do imposto no prazo legal ficarão sujeitos a: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a) juros de mora equivalentes à taxa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Selic,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acrescido de 1%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;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b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)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multa moratória é de 0,33% por dia de atraso, limitada a 20%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744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568952" cy="4392488"/>
          </a:xfrm>
        </p:spPr>
        <p:txBody>
          <a:bodyPr>
            <a:noAutofit/>
          </a:bodyPr>
          <a:lstStyle/>
          <a:p>
            <a:pPr algn="just"/>
            <a:r>
              <a:rPr lang="pt-BR" sz="3600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cs typeface="Times New Roman"/>
              </a:rPr>
              <a:t>Quanto a </a:t>
            </a:r>
            <a:r>
              <a:rPr lang="pt-BR" sz="3600" b="1" dirty="0">
                <a:solidFill>
                  <a:schemeClr val="bg1"/>
                </a:solidFill>
              </a:rPr>
              <a:t>Abertura do Inventário: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>
                <a:solidFill>
                  <a:schemeClr val="bg1"/>
                </a:solidFill>
              </a:rPr>
              <a:t>Até 60 dias da data de abertura da </a:t>
            </a:r>
            <a:r>
              <a:rPr lang="pt-BR" sz="4000" b="1" dirty="0" smtClean="0">
                <a:solidFill>
                  <a:schemeClr val="bg1"/>
                </a:solidFill>
              </a:rPr>
              <a:t>sucessão</a:t>
            </a:r>
            <a:r>
              <a:rPr lang="pt-BR" sz="4000" b="1" dirty="0">
                <a:solidFill>
                  <a:schemeClr val="bg1"/>
                </a:solidFill>
              </a:rPr>
              <a:t>: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dirty="0">
                <a:solidFill>
                  <a:schemeClr val="bg1"/>
                </a:solidFill>
                <a:cs typeface="Calibri"/>
              </a:rPr>
              <a:t>●</a:t>
            </a:r>
            <a:r>
              <a:rPr lang="pt-BR" sz="40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Valor </a:t>
            </a:r>
            <a:r>
              <a:rPr lang="pt-BR" sz="4000" dirty="0">
                <a:solidFill>
                  <a:schemeClr val="bg1"/>
                </a:solidFill>
              </a:rPr>
              <a:t>original do tributo (com vencimento em 30 dias após a emissão do </a:t>
            </a:r>
            <a:r>
              <a:rPr lang="pt-BR" sz="4000" dirty="0" err="1" smtClean="0">
                <a:solidFill>
                  <a:schemeClr val="bg1"/>
                </a:solidFill>
              </a:rPr>
              <a:t>DARe</a:t>
            </a:r>
            <a:r>
              <a:rPr lang="pt-BR" sz="4000" dirty="0" smtClean="0">
                <a:solidFill>
                  <a:schemeClr val="bg1"/>
                </a:solidFill>
              </a:rPr>
              <a:t>). </a:t>
            </a:r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1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568952" cy="4392488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Quanto a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Abertura do Inventário: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 61 dias da data de abertura da </a:t>
            </a:r>
            <a:r>
              <a:rPr lang="pt-BR" sz="3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sucessão(DILATAÇÂO):</a:t>
            </a:r>
            <a:endParaRPr lang="pt-BR" sz="35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</a:rPr>
              <a:t>●Valor original do tributo + MULTA 10% (com vencimento em 30 dias após a emissão do </a:t>
            </a:r>
            <a:r>
              <a:rPr lang="pt-BR" sz="4000" dirty="0" err="1" smtClean="0">
                <a:solidFill>
                  <a:schemeClr val="bg1"/>
                </a:solidFill>
              </a:rPr>
              <a:t>DARe</a:t>
            </a:r>
            <a:r>
              <a:rPr lang="pt-BR" sz="4000" dirty="0" smtClean="0">
                <a:solidFill>
                  <a:schemeClr val="bg1"/>
                </a:solidFill>
              </a:rPr>
              <a:t>). </a:t>
            </a:r>
            <a:endParaRPr lang="pt-BR" sz="4000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7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568952" cy="3816424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b="1" dirty="0">
                <a:solidFill>
                  <a:schemeClr val="bg1"/>
                </a:solidFill>
              </a:rPr>
              <a:t>Recolhimento </a:t>
            </a:r>
            <a:r>
              <a:rPr lang="pt-BR" sz="4000" b="1" dirty="0" smtClean="0">
                <a:solidFill>
                  <a:schemeClr val="bg1"/>
                </a:solidFill>
              </a:rPr>
              <a:t>do Imposto em até 30 dias após a emissão do </a:t>
            </a:r>
            <a:r>
              <a:rPr lang="pt-BR" sz="4000" b="1" dirty="0" err="1" smtClean="0">
                <a:solidFill>
                  <a:schemeClr val="bg1"/>
                </a:solidFill>
              </a:rPr>
              <a:t>DARe</a:t>
            </a:r>
            <a:r>
              <a:rPr lang="pt-BR" sz="4000" b="1" dirty="0">
                <a:solidFill>
                  <a:schemeClr val="bg1"/>
                </a:solidFill>
              </a:rPr>
              <a:t>:</a:t>
            </a:r>
            <a:endParaRPr lang="pt-BR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cs typeface="Calibri"/>
              </a:rPr>
              <a:t>●</a:t>
            </a:r>
            <a:r>
              <a:rPr lang="pt-BR" sz="4000" dirty="0" smtClean="0">
                <a:solidFill>
                  <a:schemeClr val="bg1"/>
                </a:solidFill>
              </a:rPr>
              <a:t>Valor </a:t>
            </a:r>
            <a:r>
              <a:rPr lang="pt-BR" sz="4000" dirty="0">
                <a:solidFill>
                  <a:schemeClr val="bg1"/>
                </a:solidFill>
              </a:rPr>
              <a:t>original do tributo com desconto de 10</a:t>
            </a:r>
            <a:r>
              <a:rPr lang="pt-BR" sz="4000" dirty="0" smtClean="0">
                <a:solidFill>
                  <a:schemeClr val="bg1"/>
                </a:solidFill>
              </a:rPr>
              <a:t>%.</a:t>
            </a:r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3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568952" cy="4752528"/>
          </a:xfrm>
        </p:spPr>
        <p:txBody>
          <a:bodyPr>
            <a:noAutofit/>
          </a:bodyPr>
          <a:lstStyle/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b="1" dirty="0" smtClean="0">
                <a:solidFill>
                  <a:schemeClr val="bg1"/>
                </a:solidFill>
              </a:rPr>
              <a:t>Recolhimento do Imposto após 30 dias da emissão do </a:t>
            </a:r>
            <a:r>
              <a:rPr lang="pt-BR" sz="4000" b="1" dirty="0" err="1" smtClean="0">
                <a:solidFill>
                  <a:schemeClr val="bg1"/>
                </a:solidFill>
              </a:rPr>
              <a:t>DARe</a:t>
            </a:r>
            <a:r>
              <a:rPr lang="pt-BR" sz="4000" b="1" dirty="0">
                <a:solidFill>
                  <a:schemeClr val="bg1"/>
                </a:solidFill>
              </a:rPr>
              <a:t>:</a:t>
            </a:r>
            <a:endParaRPr lang="pt-BR" sz="4000" b="1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pt-BR" sz="4000" dirty="0" smtClean="0">
                <a:solidFill>
                  <a:schemeClr val="bg1"/>
                </a:solidFill>
                <a:cs typeface="Calibri"/>
              </a:rPr>
              <a:t>● V</a:t>
            </a:r>
            <a:r>
              <a:rPr lang="pt-BR" sz="4000" dirty="0" smtClean="0">
                <a:solidFill>
                  <a:schemeClr val="bg1"/>
                </a:solidFill>
              </a:rPr>
              <a:t>alor </a:t>
            </a:r>
            <a:r>
              <a:rPr lang="pt-BR" sz="4000" dirty="0">
                <a:solidFill>
                  <a:schemeClr val="bg1"/>
                </a:solidFill>
              </a:rPr>
              <a:t>original do tributo, acrescido de juros de mora e multa</a:t>
            </a:r>
            <a:r>
              <a:rPr lang="pt-BR" sz="4000" dirty="0" smtClean="0">
                <a:solidFill>
                  <a:schemeClr val="bg1"/>
                </a:solidFill>
              </a:rPr>
              <a:t>. </a:t>
            </a:r>
            <a:endParaRPr lang="pt-BR" sz="4000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6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Para os procedimentos extrajudiciais, o prazo para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abertura do inventário e consequente apresentação da Declaração do ITCD a SER/PB c/ vistas ao  recolhimento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do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tributo,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sem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multa,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é de 60 dias, a contar do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óbito.</a:t>
            </a:r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00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 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772816"/>
            <a:ext cx="8568952" cy="3091342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Sujeito passivo do imposto </a:t>
            </a:r>
            <a:r>
              <a:rPr lang="pt-BR" sz="4000" b="1" i="1" dirty="0">
                <a:solidFill>
                  <a:schemeClr val="bg1"/>
                </a:solidFill>
                <a:latin typeface="+mj-lt"/>
              </a:rPr>
              <a:t>causa 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mortis.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O(s) próprio(s) herdeiro(s)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ou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legatário(s)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(art. 9º, inciso I, da Lei nº 5.123/89). </a:t>
            </a:r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5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 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700808"/>
            <a:ext cx="8568952" cy="4320480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Sujeito passivo do imposto </a:t>
            </a:r>
            <a:r>
              <a:rPr lang="pt-BR" sz="4000" b="1" i="1" dirty="0">
                <a:solidFill>
                  <a:schemeClr val="bg1"/>
                </a:solidFill>
                <a:latin typeface="+mj-lt"/>
              </a:rPr>
              <a:t>causa 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mortis.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O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sujeito passivo das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obrigações acessórias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, ou seja, dos deveres instrumentais, de natureza não pecuniária, dos quais adiante se fala,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o inventariante.</a:t>
            </a:r>
          </a:p>
          <a:p>
            <a:pPr algn="just"/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8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 T C D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54696" cy="3600400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HISTÓRIA DO IMPOSTO SOBRE A TRANSMISSÃO DE BENS.</a:t>
            </a:r>
            <a:endParaRPr lang="pt-BR" sz="6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D- PRAZOS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algn="just"/>
            <a:endParaRPr lang="pt-BR" sz="4000" b="1" dirty="0" smtClean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just"/>
            <a:endParaRPr lang="pt-BR" sz="4000" b="1" dirty="0">
              <a:solidFill>
                <a:schemeClr val="bg1"/>
              </a:solidFill>
              <a:latin typeface="+mj-lt"/>
              <a:cs typeface="Times New Roman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Desconto no pagamento do imposto (art. 16-B, da Lei nº 5.123/89).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771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Deveres instrumentais </a:t>
            </a:r>
            <a:r>
              <a:rPr lang="pt-BR" sz="2600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pt-BR" sz="2600" b="1" dirty="0" smtClean="0">
                <a:solidFill>
                  <a:schemeClr val="bg1"/>
                </a:solidFill>
                <a:latin typeface="+mj-lt"/>
              </a:rPr>
              <a:t>ob. </a:t>
            </a:r>
            <a:r>
              <a:rPr lang="pt-BR" sz="2600" b="1" dirty="0">
                <a:solidFill>
                  <a:schemeClr val="bg1"/>
                </a:solidFill>
                <a:latin typeface="+mj-lt"/>
              </a:rPr>
              <a:t>acessórias</a:t>
            </a:r>
            <a:r>
              <a:rPr lang="pt-BR" sz="2600" b="1" dirty="0" smtClean="0">
                <a:solidFill>
                  <a:schemeClr val="bg1"/>
                </a:solidFill>
                <a:latin typeface="+mj-lt"/>
              </a:rPr>
              <a:t>).</a:t>
            </a:r>
            <a:endParaRPr lang="pt-BR" sz="2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•“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causa mortis” 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Calibri"/>
              </a:rPr>
              <a:t>→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Cabe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INVENTARIANTE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encaminhar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ao Fisco as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primeiras declarações prestadas em juízo, instruída com os documentos necessários para apuração do imposto, nos termos do art. 28 do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Dec. n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° 33.341/12. </a:t>
            </a:r>
          </a:p>
          <a:p>
            <a:pPr algn="just"/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55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085865"/>
            <a:ext cx="8568952" cy="5472608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Deveres instrumentais </a:t>
            </a:r>
            <a:r>
              <a:rPr lang="pt-BR" sz="2600" b="1" dirty="0">
                <a:solidFill>
                  <a:schemeClr val="bg1"/>
                </a:solidFill>
              </a:rPr>
              <a:t>(ob. acessórias).</a:t>
            </a:r>
            <a:endParaRPr lang="pt-BR" sz="2600" dirty="0">
              <a:solidFill>
                <a:schemeClr val="bg1"/>
              </a:solidFill>
            </a:endParaRP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•“</a:t>
            </a:r>
            <a:r>
              <a:rPr lang="pt-BR" sz="4000" b="1" dirty="0">
                <a:solidFill>
                  <a:schemeClr val="bg1"/>
                </a:solidFill>
              </a:rPr>
              <a:t>causa mortis” </a:t>
            </a:r>
            <a:r>
              <a:rPr lang="pt-BR" sz="4000" b="1" dirty="0" smtClean="0">
                <a:solidFill>
                  <a:schemeClr val="bg1"/>
                </a:solidFill>
              </a:rPr>
              <a:t>         </a:t>
            </a:r>
            <a:r>
              <a:rPr lang="pt-BR" sz="4000" b="1" dirty="0" smtClean="0">
                <a:solidFill>
                  <a:schemeClr val="bg1"/>
                </a:solidFill>
                <a:cs typeface="Calibri"/>
              </a:rPr>
              <a:t>•</a:t>
            </a:r>
            <a:r>
              <a:rPr lang="pt-BR" sz="4000" b="1" dirty="0" smtClean="0">
                <a:solidFill>
                  <a:schemeClr val="bg1"/>
                </a:solidFill>
              </a:rPr>
              <a:t>Inter vivos </a:t>
            </a:r>
            <a:endParaRPr lang="pt-BR" sz="4000" b="1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dirty="0" smtClean="0">
                <a:solidFill>
                  <a:schemeClr val="bg1"/>
                </a:solidFill>
                <a:latin typeface="+mj-lt"/>
                <a:cs typeface="Calibri"/>
              </a:rPr>
              <a:t>O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formulários relativos ao ato de requerer a cobrança de ITCD, junto ao Fisco estadual, estão disponíveis por via eletrônica no site da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Receita Estadual. 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https://www.receita.pb.gov.br) no ambiente SER VIRTUAL → ITCD → Formulários.</a:t>
            </a:r>
          </a:p>
          <a:p>
            <a:pPr algn="just"/>
            <a:endParaRPr lang="pt-B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86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  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640960" cy="2736304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Local Para o Recolhimento </a:t>
            </a:r>
            <a:endParaRPr lang="pt-BR" sz="3600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 imposto </a:t>
            </a:r>
            <a:r>
              <a:rPr lang="pt-BR" sz="3600" i="1" dirty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deverá ser recolhido em favor do Estado em que estiver situado o bem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imóvel.</a:t>
            </a:r>
          </a:p>
        </p:txBody>
      </p:sp>
    </p:spTree>
    <p:extLst>
      <p:ext uri="{BB962C8B-B14F-4D97-AF65-F5344CB8AC3E}">
        <p14:creationId xmlns:p14="http://schemas.microsoft.com/office/powerpoint/2010/main" val="6188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Local </a:t>
            </a:r>
            <a:r>
              <a:rPr lang="pt-BR" sz="3600" b="1" dirty="0" smtClean="0">
                <a:solidFill>
                  <a:schemeClr val="bg1"/>
                </a:solidFill>
              </a:rPr>
              <a:t>Para </a:t>
            </a:r>
            <a:r>
              <a:rPr lang="pt-BR" sz="3600" b="1" dirty="0">
                <a:solidFill>
                  <a:schemeClr val="bg1"/>
                </a:solidFill>
              </a:rPr>
              <a:t>o R</a:t>
            </a:r>
            <a:r>
              <a:rPr lang="pt-BR" sz="3600" b="1" dirty="0" smtClean="0">
                <a:solidFill>
                  <a:schemeClr val="bg1"/>
                </a:solidFill>
              </a:rPr>
              <a:t>ecolhimento </a:t>
            </a:r>
            <a:endParaRPr lang="pt-BR" sz="3600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C/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ao bem móvel, título ou direito em geral, inclusive os que se acharem em outro Estado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, ficam sujeitos ao recolhimento do imposto no </a:t>
            </a:r>
            <a:r>
              <a:rPr lang="pt-BR" sz="3600" u="sng" dirty="0">
                <a:solidFill>
                  <a:schemeClr val="bg1"/>
                </a:solidFill>
                <a:latin typeface="+mj-lt"/>
              </a:rPr>
              <a:t>Estado da Paraíba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o inventário ou arrolamento aqui se processar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(art. 11, II da Lei nº 5.123/1989).</a:t>
            </a:r>
          </a:p>
        </p:txBody>
      </p:sp>
    </p:spTree>
    <p:extLst>
      <p:ext uri="{BB962C8B-B14F-4D97-AF65-F5344CB8AC3E}">
        <p14:creationId xmlns:p14="http://schemas.microsoft.com/office/powerpoint/2010/main" val="22414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2060848"/>
            <a:ext cx="8568952" cy="3600400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3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pt-BR" sz="3300" b="1" dirty="0" smtClean="0">
                <a:solidFill>
                  <a:schemeClr val="bg1"/>
                </a:solidFill>
                <a:latin typeface="+mj-lt"/>
              </a:rPr>
              <a:t>ecolhimento </a:t>
            </a:r>
            <a:r>
              <a:rPr lang="pt-BR" sz="3300" b="1" dirty="0">
                <a:solidFill>
                  <a:schemeClr val="bg1"/>
                </a:solidFill>
                <a:latin typeface="+mj-lt"/>
              </a:rPr>
              <a:t>do </a:t>
            </a:r>
            <a:r>
              <a:rPr lang="pt-BR" sz="3300" b="1" dirty="0" smtClean="0">
                <a:solidFill>
                  <a:schemeClr val="bg1"/>
                </a:solidFill>
                <a:latin typeface="+mj-lt"/>
              </a:rPr>
              <a:t>imposto / Momento</a:t>
            </a:r>
            <a:endParaRPr lang="pt-BR" sz="33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A lei determina que o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imposto por doação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 seja recolhido antes da celebração do ato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público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 ou contrato correspondente (art.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14,I da Lei n° 5.123/89). 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07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00" y="1556792"/>
            <a:ext cx="8712968" cy="4320480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400" b="1" dirty="0">
                <a:solidFill>
                  <a:schemeClr val="bg1"/>
                </a:solidFill>
              </a:rPr>
              <a:t>Recolhimento do imposto / Momento</a:t>
            </a:r>
            <a:endParaRPr lang="pt-BR" sz="3400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Diferentemente, a lei também determina que o imposto por doação –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através de instrumento </a:t>
            </a:r>
            <a:r>
              <a:rPr lang="pt-BR" sz="3600" b="1" u="sng" dirty="0">
                <a:solidFill>
                  <a:schemeClr val="bg1"/>
                </a:solidFill>
                <a:latin typeface="+mj-lt"/>
              </a:rPr>
              <a:t>particular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- seja recolhido em até 30 dias após a lavratura do referido documento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14,II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n° 5.123/89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).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53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268760"/>
            <a:ext cx="8568952" cy="5328592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Recolhimento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do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ITCD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(DIRF/MF)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Tratando-se de doações inf. pela RFB:</a:t>
            </a:r>
          </a:p>
          <a:p>
            <a:pPr algn="just"/>
            <a:r>
              <a:rPr lang="pt-BR" sz="3000" dirty="0" smtClean="0">
                <a:solidFill>
                  <a:schemeClr val="bg1"/>
                </a:solidFill>
                <a:latin typeface="+mj-lt"/>
              </a:rPr>
              <a:t>→ O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prazo de 30 dias será contado da data da </a:t>
            </a:r>
            <a:r>
              <a:rPr lang="pt-BR" sz="3000" b="1" u="sng" dirty="0">
                <a:solidFill>
                  <a:schemeClr val="bg1"/>
                </a:solidFill>
                <a:latin typeface="+mj-lt"/>
              </a:rPr>
              <a:t>Notificação de Lançamento ao interessado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, (contribuinte –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Beneficiário)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transmissão relativa à homologação do referido cálculo, com base nas informações obtidas junto ao Fisco Federal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Obs.1 Correção dos valores. Obs.2 Contribuinte Solidário</a:t>
            </a:r>
            <a:endParaRPr lang="pt-B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69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556792"/>
            <a:ext cx="8568952" cy="4608512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Recolhimento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do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ITCD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(DIRF/MF)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Correção dos valores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just"/>
            <a:r>
              <a:rPr lang="pt-BR" sz="3000" dirty="0" smtClean="0">
                <a:solidFill>
                  <a:schemeClr val="bg1"/>
                </a:solidFill>
                <a:latin typeface="+mj-lt"/>
              </a:rPr>
              <a:t>• </a:t>
            </a:r>
            <a:r>
              <a:rPr lang="pt-BR" sz="3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Doações realizadas até </a:t>
            </a: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janeiro de 2014. </a:t>
            </a:r>
            <a:r>
              <a:rPr lang="pt-BR" sz="3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Contribuinte (Donatário) Notificado pela SER/PB-GOFITCD. (Convênio DIRF RFB</a:t>
            </a: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).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</a:rPr>
              <a:t>→  </a:t>
            </a:r>
            <a:r>
              <a:rPr lang="pt-BR" sz="3600" b="1" dirty="0" smtClean="0">
                <a:solidFill>
                  <a:schemeClr val="bg1"/>
                </a:solidFill>
              </a:rPr>
              <a:t>Tributação sobre o valor histórico 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</a:rPr>
              <a:t>    (sem correção)</a:t>
            </a:r>
          </a:p>
        </p:txBody>
      </p:sp>
    </p:spTree>
    <p:extLst>
      <p:ext uri="{BB962C8B-B14F-4D97-AF65-F5344CB8AC3E}">
        <p14:creationId xmlns:p14="http://schemas.microsoft.com/office/powerpoint/2010/main" val="10216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340768"/>
            <a:ext cx="8568952" cy="4608512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Recolhimento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do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ITCD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(DIRF/MF)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Correção dos valores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just"/>
            <a:r>
              <a:rPr lang="pt-BR" sz="3000" dirty="0" smtClean="0">
                <a:solidFill>
                  <a:schemeClr val="bg1"/>
                </a:solidFill>
                <a:latin typeface="+mj-lt"/>
              </a:rPr>
              <a:t>• </a:t>
            </a:r>
            <a:r>
              <a:rPr lang="pt-BR" sz="3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Doações realizadas </a:t>
            </a: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após janeiro de 2014. </a:t>
            </a:r>
            <a:r>
              <a:rPr lang="pt-BR" sz="3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Contribuinte (Donatário) Notificado pela SER/PB-GOFITCD. (Convênio DIRF RFB</a:t>
            </a: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).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</a:rPr>
              <a:t>→  </a:t>
            </a:r>
            <a:r>
              <a:rPr lang="pt-BR" sz="3600" b="1" dirty="0" smtClean="0">
                <a:solidFill>
                  <a:schemeClr val="bg1"/>
                </a:solidFill>
              </a:rPr>
              <a:t>Tributação sobre o valor histórico   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</a:rPr>
              <a:t>     corrigido</a:t>
            </a:r>
          </a:p>
        </p:txBody>
      </p:sp>
    </p:spTree>
    <p:extLst>
      <p:ext uri="{BB962C8B-B14F-4D97-AF65-F5344CB8AC3E}">
        <p14:creationId xmlns:p14="http://schemas.microsoft.com/office/powerpoint/2010/main" val="11896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 T C D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854696" cy="1296144"/>
          </a:xfrm>
        </p:spPr>
        <p:txBody>
          <a:bodyPr>
            <a:no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ORIGEM</a:t>
            </a:r>
            <a:endParaRPr lang="pt-BR" sz="8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I T C D - SUJEITO PASSIVO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916832"/>
            <a:ext cx="8568952" cy="3384376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SUJEITO  PASSIVO</a:t>
            </a:r>
          </a:p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É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beneficiário,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seja para a obrigação principal (pagamento do tributo), seja para os deveres instrumentais </a:t>
            </a:r>
          </a:p>
          <a:p>
            <a:pPr algn="just"/>
            <a:endParaRPr lang="pt-BR" sz="40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</a:rPr>
              <a:t>o</a:t>
            </a:r>
            <a:endParaRPr lang="pt-BR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90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</a:rPr>
              <a:t>I T C D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Bem IMÓVEL</a:t>
            </a:r>
            <a:endParaRPr lang="pt-BR" sz="32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 imposto sobre doação deverá ser recolhido em favor do Estado em que estiver situado o bem imóvel, ainda que doador, donatário ou ambos não tenham domicílio ou residência no Estado respectivo (art.11, da Lei nº 5.123/1989).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</a:rPr>
              <a:t>o</a:t>
            </a:r>
            <a:endParaRPr lang="pt-BR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1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</a:rPr>
              <a:t>I T C D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marL="0" marR="45720" lvl="2" algn="just">
              <a:buClr>
                <a:schemeClr val="accent3"/>
              </a:buClr>
              <a:buSzPct val="95000"/>
            </a:pP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Bem MÓVEL</a:t>
            </a:r>
            <a:endParaRPr lang="pt-BR" sz="32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Com relação ao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bem móvel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, título ou direito em geral, os que se acharem em outro Estado ficam sujeitos ao recolhimento do imposto no Estado da Paraíba, </a:t>
            </a:r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o doador aqui estiver domiciliado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(art. 11, inciso II, alínea “a” da Lei nº 5.123/1989).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200" dirty="0">
                <a:solidFill>
                  <a:schemeClr val="bg1"/>
                </a:solidFill>
                <a:latin typeface="+mj-lt"/>
              </a:rPr>
              <a:t>o</a:t>
            </a:r>
            <a:endParaRPr lang="pt-BR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4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1656184"/>
          </a:xfrm>
        </p:spPr>
        <p:txBody>
          <a:bodyPr>
            <a:noAutofit/>
          </a:bodyPr>
          <a:lstStyle/>
          <a:p>
            <a:pPr lvl="0" algn="ctr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APURAÇÃO DO VALOR CRÉDITO TRIBUTÁRIO </a:t>
            </a:r>
            <a:endParaRPr lang="pt-BR" sz="4800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536504"/>
          </a:xfrm>
        </p:spPr>
        <p:txBody>
          <a:bodyPr>
            <a:noAutofit/>
          </a:bodyPr>
          <a:lstStyle/>
          <a:p>
            <a:pPr lvl="0" algn="just"/>
            <a:r>
              <a:rPr lang="pt-BR" sz="48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800" dirty="0" smtClean="0">
                <a:solidFill>
                  <a:schemeClr val="bg1"/>
                </a:solidFill>
                <a:latin typeface="+mj-lt"/>
              </a:rPr>
              <a:t>Fatores a serem levados em consideração: </a:t>
            </a:r>
          </a:p>
          <a:p>
            <a:pPr lvl="0" algn="just"/>
            <a:r>
              <a:rPr lang="pt-BR" sz="4800" b="1" dirty="0">
                <a:solidFill>
                  <a:schemeClr val="bg1"/>
                </a:solidFill>
              </a:rPr>
              <a:t>→ a base de </a:t>
            </a:r>
            <a:r>
              <a:rPr lang="pt-BR" sz="4800" b="1" dirty="0" smtClean="0">
                <a:solidFill>
                  <a:schemeClr val="bg1"/>
                </a:solidFill>
              </a:rPr>
              <a:t>cálculo,</a:t>
            </a:r>
            <a:endParaRPr lang="pt-BR" sz="4800" dirty="0" smtClean="0">
              <a:solidFill>
                <a:schemeClr val="bg1"/>
              </a:solidFill>
              <a:latin typeface="+mj-lt"/>
            </a:endParaRPr>
          </a:p>
          <a:p>
            <a:pPr lvl="0" algn="just"/>
            <a:r>
              <a:rPr lang="pt-BR" sz="48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o conteúdo dos autos,  e</a:t>
            </a:r>
          </a:p>
          <a:p>
            <a:pPr lvl="0" algn="just"/>
            <a:r>
              <a:rPr lang="pt-BR" sz="48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a(s) alíquota(s).</a:t>
            </a:r>
            <a:endParaRPr lang="pt-BR" sz="4800" b="1" u="sng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4824536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BASE DE CÁLCULO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S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ubordinada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aos princípios constitucionais da estrita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legalidade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irretroatividade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e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anterioridade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da lei tributária (art. 150, incisos I e III, alíneas a e b, da CF).</a:t>
            </a:r>
          </a:p>
          <a:p>
            <a:pPr lvl="0"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48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4968552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>
                <a:solidFill>
                  <a:schemeClr val="bg1"/>
                </a:solidFill>
                <a:latin typeface="+mj-lt"/>
              </a:rPr>
              <a:t>BASE DE CÁLCULO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Nos termos do art. 38 do Código Tributário Nacional (CTN), a base de cálculo do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ITCD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é o valor venal dos bens ou direitos transmitidos, ou seja, o seu valor de mercado.</a:t>
            </a:r>
          </a:p>
          <a:p>
            <a:pPr lvl="0" algn="l"/>
            <a:endParaRPr lang="pt-BR" sz="48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14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784976" cy="1944216"/>
          </a:xfrm>
        </p:spPr>
        <p:txBody>
          <a:bodyPr>
            <a:noAutofit/>
          </a:bodyPr>
          <a:lstStyle/>
          <a:p>
            <a:pPr lvl="1" algn="l"/>
            <a:r>
              <a:rPr lang="pt-BR" sz="40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CÁLCULO</a:t>
            </a:r>
          </a:p>
          <a:p>
            <a:pPr lvl="1" algn="l"/>
            <a:r>
              <a:rPr lang="pt-BR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   LEI N° 5.123/89</a:t>
            </a:r>
          </a:p>
        </p:txBody>
      </p:sp>
    </p:spTree>
    <p:extLst>
      <p:ext uri="{BB962C8B-B14F-4D97-AF65-F5344CB8AC3E}">
        <p14:creationId xmlns:p14="http://schemas.microsoft.com/office/powerpoint/2010/main" val="133712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772816"/>
            <a:ext cx="8784976" cy="3384376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       C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ausa mortis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-●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E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ncontra-se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base de cálculo ao se apurar o valor integral dos bens 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direitos.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67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340768"/>
            <a:ext cx="8784976" cy="468052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C</a:t>
            </a:r>
            <a:r>
              <a:rPr lang="pt-BR" sz="4000" b="1" i="1" dirty="0">
                <a:solidFill>
                  <a:schemeClr val="bg1"/>
                </a:solidFill>
              </a:rPr>
              <a:t>ausa mortis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-●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E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ncontra-se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base de cálculo ao se apurar o valor integral dos bens 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direitos.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Obs. Deve-se respeitar o conteúdo dos autos.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-●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O valor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deve ser 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venal.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68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157192"/>
          </a:xfrm>
        </p:spPr>
        <p:txBody>
          <a:bodyPr>
            <a:noAutofit/>
          </a:bodyPr>
          <a:lstStyle/>
          <a:p>
            <a:pPr algn="just"/>
            <a:r>
              <a:rPr lang="pt-BR" sz="36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N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antigo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Egito,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onde fora criado por </a:t>
            </a:r>
            <a:r>
              <a:rPr lang="pt-BR" sz="3600" dirty="0" err="1">
                <a:solidFill>
                  <a:schemeClr val="bg1"/>
                </a:solidFill>
                <a:latin typeface="+mj-lt"/>
              </a:rPr>
              <a:t>Psamétrico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I, que reinou de 666 até 654 antes de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Cristo.</a:t>
            </a:r>
          </a:p>
          <a:p>
            <a:pPr algn="just"/>
            <a:r>
              <a:rPr lang="pt-BR" sz="3600" b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→</a:t>
            </a:r>
            <a:r>
              <a:rPr lang="pt-BR" sz="360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smtClean="0">
                <a:solidFill>
                  <a:schemeClr val="bg1"/>
                </a:solidFill>
                <a:latin typeface="+mj-lt"/>
              </a:rPr>
              <a:t>Lei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/ inscrição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das heranças nos registros públicos,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mediante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 pagamento de uma taxa de 10 a 15% do valor total dos bens transmitidos.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+mj-lt"/>
              </a:rPr>
            </a:br>
            <a:endParaRPr lang="pt-BR" sz="32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628800"/>
            <a:ext cx="8784976" cy="396044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 smtClean="0">
                <a:solidFill>
                  <a:schemeClr val="bg1"/>
                </a:solidFill>
                <a:cs typeface="Times New Roman"/>
              </a:rPr>
              <a:t>►</a:t>
            </a:r>
            <a:r>
              <a:rPr lang="pt-BR" sz="3600" b="1" dirty="0" smtClean="0">
                <a:solidFill>
                  <a:schemeClr val="bg1"/>
                </a:solidFill>
              </a:rPr>
              <a:t>BASE </a:t>
            </a:r>
            <a:r>
              <a:rPr lang="pt-BR" sz="3600" b="1" dirty="0">
                <a:solidFill>
                  <a:schemeClr val="bg1"/>
                </a:solidFill>
              </a:rPr>
              <a:t>DE CÁLCULO (LEI </a:t>
            </a:r>
            <a:r>
              <a:rPr lang="pt-BR" sz="3600" b="1" dirty="0" smtClean="0">
                <a:solidFill>
                  <a:schemeClr val="bg1"/>
                </a:solidFill>
              </a:rPr>
              <a:t>5.123/89</a:t>
            </a:r>
            <a:r>
              <a:rPr lang="pt-BR" sz="3600" b="1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C</a:t>
            </a:r>
            <a:r>
              <a:rPr lang="pt-BR" sz="4000" b="1" i="1" dirty="0">
                <a:solidFill>
                  <a:schemeClr val="bg1"/>
                </a:solidFill>
              </a:rPr>
              <a:t>ausa mortis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●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O Fato Gerador é a data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apresentação(ao Fisco)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da declaração dos bens a serem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transmitidos.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90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556792"/>
            <a:ext cx="8784976" cy="468052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C</a:t>
            </a:r>
            <a:r>
              <a:rPr lang="pt-BR" sz="4000" b="1" i="1" dirty="0">
                <a:solidFill>
                  <a:schemeClr val="bg1"/>
                </a:solidFill>
              </a:rPr>
              <a:t>ausa mortis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● P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ode-se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afirmar que a base de cálculo do imposto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é o valor do quinhão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hereditário, apurado no final do processo de inventário, quando da definição da partilha.</a:t>
            </a:r>
          </a:p>
        </p:txBody>
      </p:sp>
    </p:spTree>
    <p:extLst>
      <p:ext uri="{BB962C8B-B14F-4D97-AF65-F5344CB8AC3E}">
        <p14:creationId xmlns:p14="http://schemas.microsoft.com/office/powerpoint/2010/main" val="15846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412776"/>
            <a:ext cx="8784976" cy="4752528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C</a:t>
            </a:r>
            <a:r>
              <a:rPr lang="pt-BR" sz="4000" b="1" i="1" dirty="0">
                <a:solidFill>
                  <a:schemeClr val="bg1"/>
                </a:solidFill>
              </a:rPr>
              <a:t>ausa mortis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O Estado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Paraíba é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omisso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no que diz respeito ao abatimento de quaisquer dívidas que onerem os bens transmitidos, inclusive do próprio espólio.</a:t>
            </a:r>
          </a:p>
        </p:txBody>
      </p:sp>
    </p:spTree>
    <p:extLst>
      <p:ext uri="{BB962C8B-B14F-4D97-AF65-F5344CB8AC3E}">
        <p14:creationId xmlns:p14="http://schemas.microsoft.com/office/powerpoint/2010/main" val="31924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2348880"/>
            <a:ext cx="8784976" cy="1656184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</a:t>
            </a:r>
            <a:r>
              <a:rPr lang="pt-BR" sz="4400" b="1" dirty="0" smtClean="0">
                <a:solidFill>
                  <a:schemeClr val="bg1"/>
                </a:solidFill>
              </a:rPr>
              <a:t>Inter Vivos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5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484784"/>
            <a:ext cx="8784976" cy="4464496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</a:t>
            </a:r>
            <a:r>
              <a:rPr lang="pt-BR" sz="4400" b="1" dirty="0">
                <a:solidFill>
                  <a:schemeClr val="bg1"/>
                </a:solidFill>
              </a:rPr>
              <a:t>Inter Vivos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-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●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Determina-se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B.C. ao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se apurar o valor integral dos bens e direitos.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 -●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O valor deve ser o venal.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56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2204864"/>
            <a:ext cx="8784976" cy="216024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 smtClean="0">
                <a:solidFill>
                  <a:schemeClr val="bg1"/>
                </a:solidFill>
                <a:cs typeface="Times New Roman"/>
              </a:rPr>
              <a:t>► DOAÇÂO</a:t>
            </a:r>
            <a:endParaRPr lang="pt-BR" sz="3600" b="1" dirty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O Fato Gerador é a data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em que se efetiva a transmissão dos bens.</a:t>
            </a:r>
          </a:p>
          <a:p>
            <a:pPr algn="just"/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99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340768"/>
            <a:ext cx="8784976" cy="4464496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</a:t>
            </a:r>
            <a:r>
              <a:rPr lang="pt-BR" sz="4400" b="1" dirty="0">
                <a:solidFill>
                  <a:schemeClr val="bg1"/>
                </a:solidFill>
              </a:rPr>
              <a:t>Inter </a:t>
            </a:r>
            <a:r>
              <a:rPr lang="pt-BR" sz="4400" b="1" dirty="0" smtClean="0">
                <a:solidFill>
                  <a:schemeClr val="bg1"/>
                </a:solidFill>
              </a:rPr>
              <a:t>Vivos (DOAÇÂO)</a:t>
            </a:r>
            <a:endParaRPr lang="pt-BR" sz="4400" b="1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-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●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C/ reserva de usufruto       → 100%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      - Antes...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-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●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nua propriedade              </a:t>
            </a:r>
            <a:r>
              <a:rPr lang="pt-BR" sz="3600" dirty="0" smtClean="0">
                <a:solidFill>
                  <a:schemeClr val="bg1"/>
                </a:solidFill>
              </a:rPr>
              <a:t>→ </a:t>
            </a:r>
            <a:r>
              <a:rPr lang="pt-BR" sz="3600" dirty="0">
                <a:solidFill>
                  <a:schemeClr val="bg1"/>
                </a:solidFill>
              </a:rPr>
              <a:t>100</a:t>
            </a:r>
            <a:r>
              <a:rPr lang="pt-BR" sz="3600" dirty="0" smtClean="0">
                <a:solidFill>
                  <a:schemeClr val="bg1"/>
                </a:solidFill>
              </a:rPr>
              <a:t>%</a:t>
            </a: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Antes...</a:t>
            </a: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8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784976" cy="6165304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</a:t>
            </a:r>
            <a:r>
              <a:rPr lang="pt-BR" sz="4400" b="1" dirty="0">
                <a:solidFill>
                  <a:schemeClr val="bg1"/>
                </a:solidFill>
              </a:rPr>
              <a:t>Inter Vivos (DOAÇÂO)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Renúncia do usufruto           </a:t>
            </a:r>
            <a:r>
              <a:rPr lang="pt-BR" sz="3600" b="1" dirty="0">
                <a:solidFill>
                  <a:schemeClr val="bg1"/>
                </a:solidFill>
              </a:rPr>
              <a:t>→ </a:t>
            </a:r>
            <a:r>
              <a:rPr lang="pt-BR" sz="3600" b="1" dirty="0" smtClean="0">
                <a:solidFill>
                  <a:schemeClr val="bg1"/>
                </a:solidFill>
              </a:rPr>
              <a:t>  00%</a:t>
            </a:r>
          </a:p>
          <a:p>
            <a:pPr algn="just"/>
            <a:r>
              <a:rPr lang="pt-BR" sz="3600" dirty="0">
                <a:solidFill>
                  <a:schemeClr val="bg1"/>
                </a:solidFill>
              </a:rPr>
              <a:t> </a:t>
            </a:r>
            <a:r>
              <a:rPr lang="pt-BR" sz="3600" dirty="0" smtClean="0">
                <a:solidFill>
                  <a:schemeClr val="bg1"/>
                </a:solidFill>
              </a:rPr>
              <a:t>     </a:t>
            </a:r>
            <a:r>
              <a:rPr lang="pt-BR" sz="3200" b="1" dirty="0" smtClean="0">
                <a:solidFill>
                  <a:schemeClr val="bg1"/>
                </a:solidFill>
              </a:rPr>
              <a:t>P/ Instituições até 31/12/15    →    50%</a:t>
            </a:r>
          </a:p>
          <a:p>
            <a:pPr algn="just"/>
            <a:endParaRPr lang="pt-BR" sz="3200" b="1" dirty="0">
              <a:solidFill>
                <a:schemeClr val="bg1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usufruto          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3600" b="1" dirty="0">
                <a:solidFill>
                  <a:schemeClr val="bg1"/>
                </a:solidFill>
              </a:rPr>
              <a:t>→   00%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   P</a:t>
            </a:r>
            <a:r>
              <a:rPr lang="pt-BR" sz="3200" b="1" dirty="0">
                <a:solidFill>
                  <a:schemeClr val="bg1"/>
                </a:solidFill>
              </a:rPr>
              <a:t>/ Instituições até 31/12/15    →    50%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91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2060848"/>
            <a:ext cx="8603568" cy="324036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</a:rPr>
              <a:t>        </a:t>
            </a:r>
            <a:r>
              <a:rPr lang="pt-BR" sz="4400" b="1" dirty="0">
                <a:solidFill>
                  <a:schemeClr val="bg1"/>
                </a:solidFill>
              </a:rPr>
              <a:t>Inter Vivos (DOAÇÂO)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usufruto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3600" dirty="0" smtClean="0">
                <a:solidFill>
                  <a:schemeClr val="bg1"/>
                </a:solidFill>
              </a:rPr>
              <a:t>→   </a:t>
            </a:r>
            <a:r>
              <a:rPr lang="pt-BR" sz="3600" b="1" dirty="0" smtClean="0">
                <a:solidFill>
                  <a:schemeClr val="bg1"/>
                </a:solidFill>
              </a:rPr>
              <a:t>100%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</a:rPr>
              <a:t>  Antes....</a:t>
            </a:r>
            <a:endParaRPr lang="pt-BR" sz="3600" b="1" dirty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just"/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69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84976" cy="2448272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 smtClean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  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Na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transmissão 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Causa Mortis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  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Na </a:t>
            </a:r>
            <a:r>
              <a:rPr lang="pt-BR" sz="4000" b="1" dirty="0">
                <a:solidFill>
                  <a:schemeClr val="bg1"/>
                </a:solidFill>
                <a:latin typeface="+mj-lt"/>
              </a:rPr>
              <a:t>transmissão </a:t>
            </a:r>
            <a:r>
              <a:rPr lang="pt-BR" sz="4000" b="1" i="1" dirty="0" err="1" smtClean="0">
                <a:solidFill>
                  <a:schemeClr val="bg1"/>
                </a:solidFill>
                <a:latin typeface="+mj-lt"/>
              </a:rPr>
              <a:t>inter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vivos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69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r>
              <a:rPr lang="pt-BR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▬ </a:t>
            </a:r>
            <a:r>
              <a:rPr lang="pt-BR" sz="4800" dirty="0" smtClean="0">
                <a:solidFill>
                  <a:schemeClr val="bg1"/>
                </a:solidFill>
                <a:cs typeface="Times New Roman"/>
              </a:rPr>
              <a:t>HISTÓRICO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157192"/>
          </a:xfrm>
        </p:spPr>
        <p:txBody>
          <a:bodyPr>
            <a:noAutofit/>
          </a:bodyPr>
          <a:lstStyle/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Em Roma, no ano VI da era cristã, ao tempo de Augusto, foi instituído efetivamente pela “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lex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Julia de 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vicesima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000" dirty="0" err="1">
                <a:solidFill>
                  <a:schemeClr val="bg1"/>
                </a:solidFill>
                <a:latin typeface="+mj-lt"/>
              </a:rPr>
              <a:t>hereditatum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”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pt-BR" sz="4000" dirty="0">
                <a:solidFill>
                  <a:schemeClr val="bg1"/>
                </a:solidFill>
                <a:latin typeface="+mj-lt"/>
              </a:rPr>
              <a:t/>
            </a:r>
            <a:br>
              <a:rPr lang="pt-BR" sz="4000" dirty="0">
                <a:solidFill>
                  <a:schemeClr val="bg1"/>
                </a:solidFill>
                <a:latin typeface="+mj-lt"/>
              </a:rPr>
            </a:b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+mj-lt"/>
              </a:rPr>
            </a:br>
            <a:endParaRPr lang="pt-BR" sz="32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l"/>
            <a:endParaRPr lang="pt-BR" sz="2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196752"/>
            <a:ext cx="8784976" cy="4752528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    → </a:t>
            </a:r>
            <a:r>
              <a:rPr lang="pt-BR" sz="4000" b="1" i="1" dirty="0" smtClean="0">
                <a:solidFill>
                  <a:schemeClr val="bg1"/>
                </a:solidFill>
                <a:latin typeface="+mj-lt"/>
              </a:rPr>
              <a:t>Causa Mortis </a:t>
            </a:r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e Doação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-●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No caso de avaliações desenvolvidas pelo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Judiciário,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estas poderão ser contestadas se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o Fisco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entender – com base em critérios técnicos – que os valores são inferiores aos praticados pelo mercado em situação análoga. 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5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340768"/>
            <a:ext cx="8784976" cy="4752528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(LEI 5.123/89)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    → </a:t>
            </a:r>
            <a:r>
              <a:rPr lang="pt-BR" sz="4000" b="1" i="1" dirty="0">
                <a:solidFill>
                  <a:schemeClr val="bg1"/>
                </a:solidFill>
              </a:rPr>
              <a:t>Causa Mortis </a:t>
            </a:r>
            <a:r>
              <a:rPr lang="pt-BR" sz="4000" b="1" dirty="0">
                <a:solidFill>
                  <a:schemeClr val="bg1"/>
                </a:solidFill>
              </a:rPr>
              <a:t>e Doação</a:t>
            </a:r>
          </a:p>
          <a:p>
            <a:pPr algn="just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-●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 Quando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se tratar de imóvel urbano ou direito a ele relativo, que o valor desta base de cálculo não seja inferior ao fixado para o lançamento do Imposto sobre </a:t>
            </a:r>
            <a:r>
              <a:rPr lang="pt-BR" sz="3200" dirty="0" smtClean="0">
                <a:solidFill>
                  <a:schemeClr val="bg1"/>
                </a:solidFill>
                <a:latin typeface="+mj-lt"/>
              </a:rPr>
              <a:t>o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Imposto sobre a Transmissão de Bens Imóveis (ITBI).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0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00" y="1916832"/>
            <a:ext cx="8712968" cy="2736304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algn="just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CRITÉRIOS P/ VALORAÇÃO</a:t>
            </a: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DOS BENS E DIREITOS :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endParaRPr lang="pt-BR" sz="2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35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00" y="1340768"/>
            <a:ext cx="8712968" cy="4536504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algn="just"/>
            <a:r>
              <a:rPr lang="pt-BR" sz="4800" b="1" dirty="0" smtClean="0">
                <a:solidFill>
                  <a:schemeClr val="bg1"/>
                </a:solidFill>
                <a:latin typeface="+mj-lt"/>
                <a:cs typeface="Calibri"/>
              </a:rPr>
              <a:t>  •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CRITÉRIOS P/ VALORAÇÃO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BENS E DIREITOS:</a:t>
            </a:r>
          </a:p>
          <a:p>
            <a:pPr algn="just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→ De Pessoas Jurídicas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endParaRPr lang="pt-BR" sz="2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00" y="1340768"/>
            <a:ext cx="8712968" cy="360040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algn="just"/>
            <a:r>
              <a:rPr lang="pt-BR" sz="4800" b="1" dirty="0" smtClean="0">
                <a:solidFill>
                  <a:schemeClr val="bg1"/>
                </a:solidFill>
                <a:latin typeface="+mj-lt"/>
                <a:cs typeface="Calibri"/>
              </a:rPr>
              <a:t>  •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CRITÉRIOS P/ VALORAÇÃO </a:t>
            </a:r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</a:t>
            </a:r>
          </a:p>
          <a:p>
            <a:pPr algn="just"/>
            <a:r>
              <a:rPr lang="pt-BR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    BENS E DIREITOS :</a:t>
            </a:r>
          </a:p>
          <a:p>
            <a:pPr algn="just"/>
            <a:r>
              <a:rPr lang="pt-BR" sz="4800" b="1" dirty="0" smtClean="0">
                <a:solidFill>
                  <a:schemeClr val="bg1"/>
                </a:solidFill>
                <a:latin typeface="+mj-lt"/>
              </a:rPr>
              <a:t>→ De Pessoas Jurídicas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endParaRPr lang="pt-BR" sz="2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79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856984" cy="6165304"/>
          </a:xfrm>
        </p:spPr>
        <p:txBody>
          <a:bodyPr>
            <a:noAutofit/>
          </a:bodyPr>
          <a:lstStyle/>
          <a:p>
            <a:pPr algn="just"/>
            <a:r>
              <a:rPr lang="pt-BR" sz="3000" b="1" dirty="0" smtClean="0">
                <a:solidFill>
                  <a:schemeClr val="bg1"/>
                </a:solidFill>
                <a:latin typeface="+mj-lt"/>
                <a:cs typeface="Times New Roman"/>
              </a:rPr>
              <a:t>   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CRITÉRIOS PARA VALORAÇÃO:</a:t>
            </a: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      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  <a:cs typeface="Calibri"/>
              </a:rPr>
              <a:t>•</a:t>
            </a:r>
            <a:r>
              <a:rPr lang="pt-BR" sz="3600" b="1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lang="pt-BR" sz="3600" b="1" dirty="0" smtClean="0">
                <a:solidFill>
                  <a:schemeClr val="bg1"/>
                </a:solidFill>
              </a:rPr>
              <a:t>cervo patrimonial de P J</a:t>
            </a:r>
          </a:p>
          <a:p>
            <a:pPr algn="just"/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 smtClean="0">
                <a:solidFill>
                  <a:schemeClr val="bg1"/>
                </a:solidFill>
              </a:rPr>
              <a:t>    a) </a:t>
            </a:r>
            <a:r>
              <a:rPr lang="pt-BR" sz="4400" b="1" dirty="0" smtClean="0">
                <a:solidFill>
                  <a:schemeClr val="bg1"/>
                </a:solidFill>
              </a:rPr>
              <a:t>De Empresa individual:     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 </a:t>
            </a:r>
            <a:r>
              <a:rPr lang="pt-BR" sz="3200" b="1" dirty="0" smtClean="0">
                <a:solidFill>
                  <a:schemeClr val="bg1"/>
                </a:solidFill>
              </a:rPr>
              <a:t>    → </a:t>
            </a:r>
            <a:r>
              <a:rPr lang="pt-BR" sz="3600" b="1" dirty="0" smtClean="0">
                <a:solidFill>
                  <a:schemeClr val="bg1"/>
                </a:solidFill>
              </a:rPr>
              <a:t>O </a:t>
            </a:r>
            <a:r>
              <a:rPr lang="pt-BR" sz="3600" b="1" dirty="0">
                <a:solidFill>
                  <a:schemeClr val="bg1"/>
                </a:solidFill>
              </a:rPr>
              <a:t>valor do </a:t>
            </a:r>
            <a:r>
              <a:rPr lang="pt-BR" sz="3600" b="1" dirty="0" smtClean="0">
                <a:solidFill>
                  <a:schemeClr val="bg1"/>
                </a:solidFill>
              </a:rPr>
              <a:t>Patrimônio </a:t>
            </a:r>
            <a:r>
              <a:rPr lang="pt-BR" sz="3600" b="1" dirty="0">
                <a:solidFill>
                  <a:schemeClr val="bg1"/>
                </a:solidFill>
              </a:rPr>
              <a:t>L</a:t>
            </a:r>
            <a:r>
              <a:rPr lang="pt-BR" sz="3600" b="1" dirty="0" smtClean="0">
                <a:solidFill>
                  <a:schemeClr val="bg1"/>
                </a:solidFill>
              </a:rPr>
              <a:t>íquido</a:t>
            </a:r>
          </a:p>
          <a:p>
            <a:r>
              <a:rPr lang="pt-BR" sz="3600" b="1" dirty="0">
                <a:solidFill>
                  <a:schemeClr val="bg1"/>
                </a:solidFill>
              </a:rPr>
              <a:t> </a:t>
            </a:r>
            <a:r>
              <a:rPr lang="pt-BR" sz="3600" b="1" dirty="0" smtClean="0">
                <a:solidFill>
                  <a:schemeClr val="bg1"/>
                </a:solidFill>
              </a:rPr>
              <a:t>        Ajustado</a:t>
            </a:r>
            <a:r>
              <a:rPr lang="pt-BR" sz="3600" b="1" dirty="0">
                <a:solidFill>
                  <a:schemeClr val="bg1"/>
                </a:solidFill>
              </a:rPr>
              <a:t>.</a:t>
            </a:r>
            <a:endParaRPr lang="pt-BR" sz="3200" b="1" dirty="0" smtClean="0">
              <a:solidFill>
                <a:schemeClr val="bg1"/>
              </a:solidFill>
              <a:latin typeface="+mj-lt"/>
            </a:endParaRPr>
          </a:p>
          <a:p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762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892" y="1340768"/>
            <a:ext cx="8856984" cy="4752528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200" b="1" dirty="0">
                <a:solidFill>
                  <a:schemeClr val="bg1"/>
                </a:solidFill>
              </a:rPr>
              <a:t>CRITÉRIOS PARA VALORAÇÃO: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Calibri"/>
              </a:rPr>
              <a:t>       </a:t>
            </a:r>
            <a:r>
              <a:rPr lang="pt-BR" sz="3200" b="1" dirty="0">
                <a:solidFill>
                  <a:schemeClr val="bg1"/>
                </a:solidFill>
                <a:cs typeface="Calibri"/>
              </a:rPr>
              <a:t>•A</a:t>
            </a:r>
            <a:r>
              <a:rPr lang="pt-BR" sz="3200" b="1" dirty="0">
                <a:solidFill>
                  <a:schemeClr val="bg1"/>
                </a:solidFill>
              </a:rPr>
              <a:t>cervo patrimonial de P J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b) Ações </a:t>
            </a:r>
            <a:r>
              <a:rPr lang="pt-BR" sz="3200" b="1" dirty="0">
                <a:solidFill>
                  <a:schemeClr val="bg1"/>
                </a:solidFill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</a:rPr>
              <a:t>Sociedades </a:t>
            </a:r>
            <a:r>
              <a:rPr lang="pt-BR" sz="3200" b="1" dirty="0">
                <a:solidFill>
                  <a:schemeClr val="bg1"/>
                </a:solidFill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</a:rPr>
              <a:t>Capital </a:t>
            </a:r>
            <a:r>
              <a:rPr lang="pt-BR" sz="3200" b="1" dirty="0">
                <a:solidFill>
                  <a:schemeClr val="bg1"/>
                </a:solidFill>
              </a:rPr>
              <a:t>F</a:t>
            </a:r>
            <a:r>
              <a:rPr lang="pt-BR" sz="3200" b="1" dirty="0" smtClean="0">
                <a:solidFill>
                  <a:schemeClr val="bg1"/>
                </a:solidFill>
              </a:rPr>
              <a:t>echado </a:t>
            </a:r>
            <a:r>
              <a:rPr lang="pt-BR" sz="3200" b="1" dirty="0">
                <a:solidFill>
                  <a:schemeClr val="bg1"/>
                </a:solidFill>
              </a:rPr>
              <a:t>ou de </a:t>
            </a:r>
            <a:r>
              <a:rPr lang="pt-BR" sz="3200" b="1" dirty="0" smtClean="0">
                <a:solidFill>
                  <a:schemeClr val="bg1"/>
                </a:solidFill>
              </a:rPr>
              <a:t>Quotas </a:t>
            </a:r>
            <a:r>
              <a:rPr lang="pt-BR" sz="3200" b="1" dirty="0">
                <a:solidFill>
                  <a:schemeClr val="bg1"/>
                </a:solidFill>
              </a:rPr>
              <a:t>de </a:t>
            </a:r>
            <a:r>
              <a:rPr lang="pt-BR" sz="3200" b="1" dirty="0" smtClean="0">
                <a:solidFill>
                  <a:schemeClr val="bg1"/>
                </a:solidFill>
              </a:rPr>
              <a:t>Sociedades </a:t>
            </a:r>
            <a:r>
              <a:rPr lang="pt-BR" sz="3200" b="1" dirty="0">
                <a:solidFill>
                  <a:schemeClr val="bg1"/>
                </a:solidFill>
              </a:rPr>
              <a:t>S</a:t>
            </a:r>
            <a:r>
              <a:rPr lang="pt-BR" sz="3200" b="1" dirty="0" smtClean="0">
                <a:solidFill>
                  <a:schemeClr val="bg1"/>
                </a:solidFill>
              </a:rPr>
              <a:t>imples </a:t>
            </a:r>
            <a:r>
              <a:rPr lang="pt-BR" sz="3200" b="1" dirty="0">
                <a:solidFill>
                  <a:schemeClr val="bg1"/>
                </a:solidFill>
              </a:rPr>
              <a:t>ou E</a:t>
            </a:r>
            <a:r>
              <a:rPr lang="pt-BR" sz="3200" b="1" dirty="0" smtClean="0">
                <a:solidFill>
                  <a:schemeClr val="bg1"/>
                </a:solidFill>
              </a:rPr>
              <a:t>mpresária: </a:t>
            </a:r>
            <a:endParaRPr lang="pt-BR" sz="3200" dirty="0">
              <a:solidFill>
                <a:schemeClr val="bg1"/>
              </a:solidFill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 → </a:t>
            </a:r>
            <a:r>
              <a:rPr lang="pt-BR" sz="3600" b="1" dirty="0" smtClean="0">
                <a:solidFill>
                  <a:schemeClr val="bg1"/>
                </a:solidFill>
              </a:rPr>
              <a:t>O </a:t>
            </a:r>
            <a:r>
              <a:rPr lang="pt-BR" sz="3600" b="1" dirty="0">
                <a:solidFill>
                  <a:schemeClr val="bg1"/>
                </a:solidFill>
              </a:rPr>
              <a:t>valor </a:t>
            </a:r>
            <a:r>
              <a:rPr lang="pt-BR" sz="3600" b="1" dirty="0" smtClean="0">
                <a:solidFill>
                  <a:schemeClr val="bg1"/>
                </a:solidFill>
              </a:rPr>
              <a:t>da ação ou da quota obtido por meio do </a:t>
            </a:r>
            <a:r>
              <a:rPr lang="pt-BR" sz="3600" b="1" dirty="0">
                <a:solidFill>
                  <a:schemeClr val="bg1"/>
                </a:solidFill>
              </a:rPr>
              <a:t>P</a:t>
            </a:r>
            <a:r>
              <a:rPr lang="pt-BR" sz="3600" b="1" dirty="0" smtClean="0">
                <a:solidFill>
                  <a:schemeClr val="bg1"/>
                </a:solidFill>
              </a:rPr>
              <a:t>atrimônio </a:t>
            </a:r>
            <a:r>
              <a:rPr lang="pt-BR" sz="3600" b="1" dirty="0">
                <a:solidFill>
                  <a:schemeClr val="bg1"/>
                </a:solidFill>
              </a:rPr>
              <a:t>L</a:t>
            </a:r>
            <a:r>
              <a:rPr lang="pt-BR" sz="3600" b="1" dirty="0" smtClean="0">
                <a:solidFill>
                  <a:schemeClr val="bg1"/>
                </a:solidFill>
              </a:rPr>
              <a:t>íquido        </a:t>
            </a:r>
            <a:r>
              <a:rPr lang="pt-BR" sz="3600" b="1" dirty="0">
                <a:solidFill>
                  <a:schemeClr val="bg1"/>
                </a:solidFill>
              </a:rPr>
              <a:t>A</a:t>
            </a:r>
            <a:r>
              <a:rPr lang="pt-BR" sz="3600" b="1" dirty="0" smtClean="0">
                <a:solidFill>
                  <a:schemeClr val="bg1"/>
                </a:solidFill>
              </a:rPr>
              <a:t>justado.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22393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892" y="1268761"/>
            <a:ext cx="8856984" cy="4104456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200" b="1" dirty="0">
                <a:solidFill>
                  <a:schemeClr val="bg1"/>
                </a:solidFill>
              </a:rPr>
              <a:t>CRITÉRIOS PARA VALORAÇÃO:</a:t>
            </a:r>
          </a:p>
          <a:p>
            <a:pPr algn="just"/>
            <a:r>
              <a:rPr lang="pt-BR" sz="3600" b="1" dirty="0">
                <a:solidFill>
                  <a:schemeClr val="bg1"/>
                </a:solidFill>
                <a:cs typeface="Calibri"/>
              </a:rPr>
              <a:t>       </a:t>
            </a:r>
            <a:r>
              <a:rPr lang="pt-BR" sz="3200" b="1" dirty="0">
                <a:solidFill>
                  <a:schemeClr val="bg1"/>
                </a:solidFill>
                <a:cs typeface="Calibri"/>
              </a:rPr>
              <a:t>•A</a:t>
            </a:r>
            <a:r>
              <a:rPr lang="pt-BR" sz="3200" b="1" dirty="0">
                <a:solidFill>
                  <a:schemeClr val="bg1"/>
                </a:solidFill>
              </a:rPr>
              <a:t>cervo patrimonial de P J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c) Ações </a:t>
            </a:r>
            <a:r>
              <a:rPr lang="pt-BR" sz="3200" b="1" dirty="0">
                <a:solidFill>
                  <a:schemeClr val="bg1"/>
                </a:solidFill>
              </a:rPr>
              <a:t>de sociedades </a:t>
            </a:r>
            <a:r>
              <a:rPr lang="pt-BR" sz="3200" b="1" dirty="0" smtClean="0">
                <a:solidFill>
                  <a:schemeClr val="bg1"/>
                </a:solidFill>
              </a:rPr>
              <a:t>anônima ou de capital aberto : </a:t>
            </a:r>
            <a:endParaRPr lang="pt-BR" sz="3200" dirty="0">
              <a:solidFill>
                <a:schemeClr val="bg1"/>
              </a:solidFill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     → O </a:t>
            </a:r>
            <a:r>
              <a:rPr lang="pt-BR" sz="3200" b="1" dirty="0">
                <a:solidFill>
                  <a:schemeClr val="bg1"/>
                </a:solidFill>
              </a:rPr>
              <a:t>valor de sua última cotação na Bolsa de Valores </a:t>
            </a:r>
            <a:r>
              <a:rPr lang="pt-BR" sz="3200" b="1" dirty="0" smtClean="0">
                <a:solidFill>
                  <a:schemeClr val="bg1"/>
                </a:solidFill>
              </a:rPr>
              <a:t>referenciado pela </a:t>
            </a:r>
            <a:r>
              <a:rPr lang="pt-BR" sz="3200" b="1" dirty="0">
                <a:solidFill>
                  <a:schemeClr val="bg1"/>
                </a:solidFill>
              </a:rPr>
              <a:t>data da </a:t>
            </a:r>
            <a:r>
              <a:rPr lang="pt-BR" sz="3200" b="1" dirty="0" smtClean="0">
                <a:solidFill>
                  <a:schemeClr val="bg1"/>
                </a:solidFill>
              </a:rPr>
              <a:t>declaração</a:t>
            </a:r>
            <a:r>
              <a:rPr lang="pt-BR" sz="3200" b="1" dirty="0">
                <a:solidFill>
                  <a:schemeClr val="bg1"/>
                </a:solidFill>
              </a:rPr>
              <a:t>.</a:t>
            </a:r>
            <a:endParaRPr lang="pt-BR" sz="3200" b="1" dirty="0" smtClean="0">
              <a:solidFill>
                <a:schemeClr val="bg1"/>
              </a:solidFill>
              <a:latin typeface="+mj-lt"/>
            </a:endParaRPr>
          </a:p>
          <a:p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30919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9574" y="1556792"/>
            <a:ext cx="8784976" cy="3960471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CRITÉRIOS PARA VALORAÇÃO: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       </a:t>
            </a:r>
            <a:r>
              <a:rPr lang="pt-BR" sz="3600" b="1" dirty="0" smtClean="0">
                <a:solidFill>
                  <a:schemeClr val="bg1"/>
                </a:solidFill>
                <a:cs typeface="Calibri"/>
              </a:rPr>
              <a:t>•</a:t>
            </a:r>
            <a:r>
              <a:rPr lang="pt-BR" sz="3600" b="1" dirty="0" smtClean="0">
                <a:solidFill>
                  <a:schemeClr val="bg1"/>
                </a:solidFill>
              </a:rPr>
              <a:t>Outros Direitos</a:t>
            </a:r>
          </a:p>
          <a:p>
            <a:pPr algn="just"/>
            <a:r>
              <a:rPr lang="pt-BR" sz="3200" dirty="0" smtClean="0">
                <a:solidFill>
                  <a:schemeClr val="bg1"/>
                </a:solidFill>
                <a:latin typeface="+mj-lt"/>
              </a:rPr>
              <a:t>Seguro de vida e previdência complementar – VGBL e PGBL: os seguros estão excluídos da hipótese de incidência do ITCD porque o seu recebimento ocorre após a morte do titular do direito. </a:t>
            </a:r>
            <a:endParaRPr lang="pt-BR" sz="3600" b="1" dirty="0" smtClean="0">
              <a:solidFill>
                <a:schemeClr val="bg1"/>
              </a:solidFill>
              <a:latin typeface="+mj-lt"/>
            </a:endParaRPr>
          </a:p>
          <a:p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20155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3240360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CÁLCULO (LEI 5.123/89)</a:t>
            </a:r>
          </a:p>
          <a:p>
            <a:pPr lvl="1" algn="l"/>
            <a:endParaRPr lang="pt-BR" sz="3000" b="1" dirty="0">
              <a:solidFill>
                <a:schemeClr val="bg1"/>
              </a:solidFill>
              <a:latin typeface="+mj-lt"/>
              <a:cs typeface="Calibri"/>
            </a:endParaRPr>
          </a:p>
          <a:p>
            <a:pPr lvl="1" algn="l"/>
            <a:r>
              <a:rPr lang="pt-BR" sz="5400" dirty="0" smtClean="0">
                <a:solidFill>
                  <a:schemeClr val="bg1"/>
                </a:solidFill>
                <a:latin typeface="+mj-lt"/>
              </a:rPr>
              <a:t>Atualização </a:t>
            </a:r>
            <a:r>
              <a:rPr lang="pt-BR" sz="5400" dirty="0">
                <a:solidFill>
                  <a:schemeClr val="bg1"/>
                </a:solidFill>
                <a:latin typeface="+mj-lt"/>
              </a:rPr>
              <a:t>monetária da </a:t>
            </a:r>
            <a:r>
              <a:rPr lang="pt-BR" sz="5400" dirty="0" smtClean="0">
                <a:solidFill>
                  <a:schemeClr val="bg1"/>
                </a:solidFill>
                <a:latin typeface="+mj-lt"/>
              </a:rPr>
              <a:t>B.C.</a:t>
            </a:r>
            <a:endParaRPr lang="pt-BR" sz="5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 T C D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54696" cy="3600400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HISTÓRIA DOS IMPOSTOS SOBRE TRANSMISSÃO DE BENS  NO BRASIL.</a:t>
            </a:r>
            <a:endParaRPr lang="pt-BR" sz="6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892" y="1052737"/>
            <a:ext cx="8856984" cy="4464496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 smtClean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 (CTN</a:t>
            </a:r>
            <a:r>
              <a:rPr lang="pt-BR" sz="3600" b="1" dirty="0" smtClean="0">
                <a:solidFill>
                  <a:schemeClr val="bg1"/>
                </a:solidFill>
              </a:rPr>
              <a:t>) </a:t>
            </a:r>
            <a:r>
              <a:rPr lang="pt-BR" sz="2400" b="1" dirty="0" smtClean="0">
                <a:solidFill>
                  <a:schemeClr val="bg1"/>
                </a:solidFill>
              </a:rPr>
              <a:t>►  </a:t>
            </a:r>
            <a:r>
              <a:rPr lang="pt-BR" sz="2400" b="1" dirty="0">
                <a:solidFill>
                  <a:schemeClr val="bg1"/>
                </a:solidFill>
              </a:rPr>
              <a:t>Reflexão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Art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97: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Somente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lei pode estabelecer:</a:t>
            </a:r>
          </a:p>
          <a:p>
            <a:pPr algn="l"/>
            <a:r>
              <a:rPr lang="pt-BR" sz="4000" b="1" dirty="0">
                <a:solidFill>
                  <a:schemeClr val="bg1"/>
                </a:solidFill>
                <a:latin typeface="+mj-lt"/>
              </a:rPr>
              <a:t>I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instituição de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tributos /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extinção; </a:t>
            </a:r>
            <a:endParaRPr lang="pt-BR" sz="3600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II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- a majoração de tributos, ou sua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redução; </a:t>
            </a:r>
          </a:p>
          <a:p>
            <a:pPr algn="l"/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24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196752"/>
            <a:ext cx="8784976" cy="4752559"/>
          </a:xfrm>
        </p:spPr>
        <p:txBody>
          <a:bodyPr>
            <a:noAutofit/>
          </a:bodyPr>
          <a:lstStyle/>
          <a:p>
            <a:pPr lvl="1" algn="l"/>
            <a:r>
              <a:rPr lang="pt-BR" sz="36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600" b="1" dirty="0">
                <a:solidFill>
                  <a:schemeClr val="bg1"/>
                </a:solidFill>
              </a:rPr>
              <a:t>BASE DE CÁLCULO  (CTN) </a:t>
            </a:r>
            <a:r>
              <a:rPr lang="pt-BR" sz="2400" b="1" dirty="0">
                <a:solidFill>
                  <a:schemeClr val="bg1"/>
                </a:solidFill>
              </a:rPr>
              <a:t>►  Reflexão</a:t>
            </a:r>
          </a:p>
          <a:p>
            <a:pPr algn="just"/>
            <a:r>
              <a:rPr lang="pt-BR" sz="4000" dirty="0">
                <a:solidFill>
                  <a:schemeClr val="bg1"/>
                </a:solidFill>
              </a:rPr>
              <a:t>● Art. </a:t>
            </a:r>
            <a:r>
              <a:rPr lang="pt-BR" sz="4000" dirty="0" smtClean="0">
                <a:solidFill>
                  <a:schemeClr val="bg1"/>
                </a:solidFill>
              </a:rPr>
              <a:t>97:</a:t>
            </a:r>
            <a:endParaRPr lang="pt-BR" sz="4000" dirty="0">
              <a:solidFill>
                <a:schemeClr val="bg1"/>
              </a:solidFill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Somente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lei pode estabelecer:</a:t>
            </a:r>
          </a:p>
          <a:p>
            <a:pPr algn="l"/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III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a definição do fato gerador da obrigação tributária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principal;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  <a:p>
            <a:r>
              <a:rPr lang="pt-BR" sz="3600" b="1" dirty="0">
                <a:solidFill>
                  <a:schemeClr val="bg1"/>
                </a:solidFill>
                <a:latin typeface="+mj-lt"/>
              </a:rPr>
              <a:t>IV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- a fixação de alíquota do tributo e da sua base de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cálculo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80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692665"/>
            <a:ext cx="8784976" cy="6165304"/>
          </a:xfrm>
        </p:spPr>
        <p:txBody>
          <a:bodyPr>
            <a:noAutofit/>
          </a:bodyPr>
          <a:lstStyle/>
          <a:p>
            <a:pPr lvl="1" algn="l"/>
            <a:r>
              <a:rPr lang="pt-BR" sz="3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3000" b="1" dirty="0">
                <a:solidFill>
                  <a:schemeClr val="bg1"/>
                </a:solidFill>
              </a:rPr>
              <a:t>BASE DE CÁLCULO  (CTN)►   Reflexão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Art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97do CTN: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Somente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lei pode estabelecer:</a:t>
            </a:r>
          </a:p>
          <a:p>
            <a:pPr algn="l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V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- a cominação de penalidades para as ações ou omissões contrárias a seus dispositivos, ou para outras infrações nela definidas; </a:t>
            </a:r>
          </a:p>
          <a:p>
            <a:pPr algn="l"/>
            <a:r>
              <a:rPr lang="pt-BR" sz="3200" b="1" dirty="0">
                <a:solidFill>
                  <a:schemeClr val="bg1"/>
                </a:solidFill>
                <a:latin typeface="+mj-lt"/>
              </a:rPr>
              <a:t>VI 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- as hipóteses de exclusão, suspensão e extinção de créditos tributários, ou de dispensa ou redução de penalidades. </a:t>
            </a:r>
          </a:p>
        </p:txBody>
      </p:sp>
    </p:spTree>
    <p:extLst>
      <p:ext uri="{BB962C8B-B14F-4D97-AF65-F5344CB8AC3E}">
        <p14:creationId xmlns:p14="http://schemas.microsoft.com/office/powerpoint/2010/main" val="30672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692665"/>
            <a:ext cx="8784976" cy="6165304"/>
          </a:xfrm>
        </p:spPr>
        <p:txBody>
          <a:bodyPr>
            <a:noAutofit/>
          </a:bodyPr>
          <a:lstStyle/>
          <a:p>
            <a:pPr lvl="1" algn="l"/>
            <a:r>
              <a:rPr lang="pt-BR" sz="30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3000" b="1" dirty="0">
                <a:solidFill>
                  <a:schemeClr val="bg1"/>
                </a:solidFill>
                <a:latin typeface="+mj-lt"/>
              </a:rPr>
              <a:t>BASE DE 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</a:rPr>
              <a:t>CÁLCULO  (CTN)►   Reflexão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●Art.97: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</a:rPr>
              <a:t>Somente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a lei pode estabelecer:</a:t>
            </a:r>
          </a:p>
          <a:p>
            <a:pPr algn="l"/>
            <a:r>
              <a:rPr lang="pt-BR" sz="3200" b="1" dirty="0" smtClean="0">
                <a:solidFill>
                  <a:schemeClr val="bg1"/>
                </a:solidFill>
                <a:latin typeface="+mj-lt"/>
              </a:rPr>
              <a:t>§ </a:t>
            </a:r>
            <a:r>
              <a:rPr lang="pt-BR" sz="3200" b="1" dirty="0">
                <a:solidFill>
                  <a:schemeClr val="bg1"/>
                </a:solidFill>
                <a:latin typeface="+mj-lt"/>
              </a:rPr>
              <a:t>1º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 Equipara-se à majoração do tributo a modificação da sua base de cálculo, que importe em torná-lo mais oneroso. </a:t>
            </a:r>
          </a:p>
          <a:p>
            <a:pPr algn="l"/>
            <a:r>
              <a:rPr lang="pt-BR" sz="3200" b="1" dirty="0">
                <a:solidFill>
                  <a:schemeClr val="bg1"/>
                </a:solidFill>
                <a:latin typeface="+mj-lt"/>
              </a:rPr>
              <a:t>§ 2º</a:t>
            </a:r>
            <a:r>
              <a:rPr lang="pt-BR" sz="3200" dirty="0">
                <a:solidFill>
                  <a:schemeClr val="bg1"/>
                </a:solidFill>
                <a:latin typeface="+mj-lt"/>
              </a:rPr>
              <a:t> Não constitui majoração de tributo, para os fins do disposto no inciso II deste artigo, a atualização do valor monetário da respectiva base de cálculo.</a:t>
            </a:r>
          </a:p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 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71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844824"/>
            <a:ext cx="8784976" cy="3240361"/>
          </a:xfrm>
        </p:spPr>
        <p:txBody>
          <a:bodyPr>
            <a:noAutofit/>
          </a:bodyPr>
          <a:lstStyle/>
          <a:p>
            <a:pPr algn="just"/>
            <a:r>
              <a:rPr lang="pt-BR" sz="4000" dirty="0" smtClean="0">
                <a:solidFill>
                  <a:schemeClr val="bg1"/>
                </a:solidFill>
                <a:latin typeface="+mj-lt"/>
              </a:rPr>
              <a:t>● Nos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termos do art. 97, § 2° da Lei 5.172/1966, CTN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, e NO ÂMBITO DA LEGISLAÇÃO PARAIBANA,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 correção monetária da base de cálculo começa a fluir: </a:t>
            </a:r>
          </a:p>
        </p:txBody>
      </p:sp>
    </p:spTree>
    <p:extLst>
      <p:ext uri="{BB962C8B-B14F-4D97-AF65-F5344CB8AC3E}">
        <p14:creationId xmlns:p14="http://schemas.microsoft.com/office/powerpoint/2010/main" val="7381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96" y="1412776"/>
            <a:ext cx="8784976" cy="5112599"/>
          </a:xfrm>
        </p:spPr>
        <p:txBody>
          <a:bodyPr>
            <a:noAutofit/>
          </a:bodyPr>
          <a:lstStyle/>
          <a:p>
            <a:pPr lvl="1" algn="l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BASE DE CÁLCULO  (CTN</a:t>
            </a:r>
            <a:r>
              <a:rPr lang="pt-BR" sz="4000" b="1" dirty="0" smtClean="0">
                <a:solidFill>
                  <a:schemeClr val="bg1"/>
                </a:solidFill>
              </a:rPr>
              <a:t>)</a:t>
            </a:r>
            <a:endParaRPr lang="pt-BR" sz="4000" b="1" dirty="0">
              <a:solidFill>
                <a:schemeClr val="bg1"/>
              </a:solidFill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3600" b="1" dirty="0">
                <a:solidFill>
                  <a:schemeClr val="bg1"/>
                </a:solidFill>
                <a:latin typeface="+mj-lt"/>
              </a:rPr>
              <a:t>Atualização </a:t>
            </a:r>
            <a:r>
              <a:rPr lang="pt-BR" sz="3600" b="1" dirty="0" smtClean="0">
                <a:solidFill>
                  <a:schemeClr val="bg1"/>
                </a:solidFill>
                <a:latin typeface="+mj-lt"/>
              </a:rPr>
              <a:t>monetária: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  <a:latin typeface="+mj-lt"/>
                <a:cs typeface="Times New Roman"/>
              </a:rPr>
              <a:t>▬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N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as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transmissões </a:t>
            </a:r>
            <a:r>
              <a:rPr lang="pt-BR" sz="3600" i="1" dirty="0">
                <a:solidFill>
                  <a:schemeClr val="bg1"/>
                </a:solidFill>
                <a:latin typeface="+mj-lt"/>
              </a:rPr>
              <a:t>“</a:t>
            </a:r>
            <a:r>
              <a:rPr lang="pt-BR" sz="3600" i="1" dirty="0" err="1">
                <a:solidFill>
                  <a:schemeClr val="bg1"/>
                </a:solidFill>
                <a:latin typeface="+mj-lt"/>
              </a:rPr>
              <a:t>inter</a:t>
            </a:r>
            <a:r>
              <a:rPr lang="pt-BR" sz="3600" i="1" dirty="0">
                <a:solidFill>
                  <a:schemeClr val="bg1"/>
                </a:solidFill>
                <a:latin typeface="+mj-lt"/>
              </a:rPr>
              <a:t> vivos”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 no 30° dia após a lavratura do instrumento particular, do contrato de doação, mediante a apresentação deste ao órgão fazendário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p/ determinação da B.C. </a:t>
            </a:r>
            <a:endParaRPr lang="pt-B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84976" cy="4968583"/>
          </a:xfrm>
        </p:spPr>
        <p:txBody>
          <a:bodyPr>
            <a:noAutofit/>
          </a:bodyPr>
          <a:lstStyle/>
          <a:p>
            <a:pPr lvl="1" algn="l"/>
            <a:r>
              <a:rPr lang="pt-BR" sz="4000" b="1" dirty="0">
                <a:solidFill>
                  <a:schemeClr val="bg1"/>
                </a:solidFill>
                <a:cs typeface="Times New Roman"/>
              </a:rPr>
              <a:t>► </a:t>
            </a:r>
            <a:r>
              <a:rPr lang="pt-BR" sz="4000" b="1" dirty="0">
                <a:solidFill>
                  <a:schemeClr val="bg1"/>
                </a:solidFill>
              </a:rPr>
              <a:t>BASE DE CÁLCULO  (CTN)</a:t>
            </a:r>
          </a:p>
          <a:p>
            <a:pPr algn="just"/>
            <a:r>
              <a:rPr lang="pt-BR" sz="4000" b="1" dirty="0">
                <a:solidFill>
                  <a:schemeClr val="bg1"/>
                </a:solidFill>
                <a:cs typeface="Calibri"/>
              </a:rPr>
              <a:t>→ </a:t>
            </a:r>
            <a:r>
              <a:rPr lang="pt-BR" sz="3600" b="1" dirty="0">
                <a:solidFill>
                  <a:schemeClr val="bg1"/>
                </a:solidFill>
              </a:rPr>
              <a:t>Atualização monetária:</a:t>
            </a:r>
          </a:p>
          <a:p>
            <a:pPr algn="just"/>
            <a:r>
              <a:rPr lang="pt-BR" sz="3000" dirty="0" smtClean="0">
                <a:solidFill>
                  <a:schemeClr val="bg1"/>
                </a:solidFill>
                <a:latin typeface="+mj-lt"/>
                <a:cs typeface="Times New Roman"/>
              </a:rPr>
              <a:t>▬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 Nas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transmissões </a:t>
            </a:r>
            <a:r>
              <a:rPr lang="pt-BR" sz="3000" i="1" dirty="0">
                <a:solidFill>
                  <a:schemeClr val="bg1"/>
                </a:solidFill>
                <a:latin typeface="+mj-lt"/>
              </a:rPr>
              <a:t>“causa mortis”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no 30° dia após a data da ciência de sentença homologatória do cálculo ou da partilha amigável, ou da ciência da homologação do cálculo do tributo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pelo FISCO, o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recolhimento do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ITCD, passando a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incidir sobre o débito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os 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juros de mora equivalentes à taxa </a:t>
            </a:r>
            <a:r>
              <a:rPr lang="pt-BR" sz="3000" dirty="0" smtClean="0">
                <a:solidFill>
                  <a:schemeClr val="bg1"/>
                </a:solidFill>
                <a:latin typeface="+mj-lt"/>
              </a:rPr>
              <a:t>SELIC</a:t>
            </a:r>
            <a:r>
              <a:rPr lang="pt-BR" sz="3000" dirty="0" smtClean="0">
                <a:latin typeface="+mj-lt"/>
              </a:rPr>
              <a:t>.</a:t>
            </a:r>
            <a:endParaRPr lang="pt-BR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85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6904" y="2708920"/>
            <a:ext cx="8640960" cy="1080120"/>
          </a:xfrm>
        </p:spPr>
        <p:txBody>
          <a:bodyPr>
            <a:noAutofit/>
          </a:bodyPr>
          <a:lstStyle/>
          <a:p>
            <a:pPr lvl="0" algn="just"/>
            <a:r>
              <a:rPr lang="pt-BR" sz="4800" dirty="0" smtClean="0">
                <a:solidFill>
                  <a:schemeClr val="bg1"/>
                </a:solidFill>
                <a:latin typeface="+mj-lt"/>
                <a:cs typeface="Times New Roman"/>
              </a:rPr>
              <a:t>►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Determinação da(s) Alíquota(s)</a:t>
            </a:r>
          </a:p>
          <a:p>
            <a:pPr lvl="0" algn="just"/>
            <a:endParaRPr lang="pt-BR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98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568952" cy="3744416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S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ubordinada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aos princípios constitucionais da estrita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legalidade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4000" u="sng" dirty="0">
                <a:solidFill>
                  <a:schemeClr val="bg1"/>
                </a:solidFill>
                <a:latin typeface="+mj-lt"/>
              </a:rPr>
              <a:t>irretroatividade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e </a:t>
            </a:r>
            <a:r>
              <a:rPr lang="pt-BR" sz="4000" b="1" u="sng" dirty="0">
                <a:solidFill>
                  <a:schemeClr val="bg1"/>
                </a:solidFill>
                <a:latin typeface="+mj-lt"/>
              </a:rPr>
              <a:t>anterioridade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 da lei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tributária.</a:t>
            </a:r>
            <a:endParaRPr lang="pt-BR" sz="4000" dirty="0">
              <a:solidFill>
                <a:schemeClr val="bg1"/>
              </a:solidFill>
              <a:latin typeface="+mj-lt"/>
            </a:endParaRPr>
          </a:p>
          <a:p>
            <a:pPr lvl="0" algn="just"/>
            <a:endParaRPr lang="pt-BR" sz="4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34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689248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I T C D  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2908" y="1340768"/>
            <a:ext cx="8568952" cy="4680520"/>
          </a:xfrm>
        </p:spPr>
        <p:txBody>
          <a:bodyPr>
            <a:noAutofit/>
          </a:bodyPr>
          <a:lstStyle/>
          <a:p>
            <a:pPr lvl="1" algn="l"/>
            <a:r>
              <a:rPr lang="pt-BR" sz="4400" b="1" dirty="0">
                <a:solidFill>
                  <a:schemeClr val="bg1"/>
                </a:solidFill>
                <a:latin typeface="+mj-lt"/>
                <a:cs typeface="Times New Roman"/>
              </a:rPr>
              <a:t>►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</a:rPr>
              <a:t>ALÍQUOTA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pt-BR" sz="4000" b="1" dirty="0" smtClean="0">
                <a:solidFill>
                  <a:schemeClr val="bg1"/>
                </a:solidFill>
                <a:latin typeface="+mj-lt"/>
                <a:cs typeface="Calibri"/>
              </a:rPr>
              <a:t>→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Com base na CF(art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. 155, § 1º, inciso IV), a fixação das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alíquotas cabe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ao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Senado,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que editou a Resolução nº 9, de 5/5/1992, estabelecendo 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o percentual máxima </a:t>
            </a:r>
            <a:r>
              <a:rPr lang="pt-BR" sz="4000" dirty="0">
                <a:solidFill>
                  <a:schemeClr val="bg1"/>
                </a:solidFill>
                <a:latin typeface="+mj-lt"/>
              </a:rPr>
              <a:t>de 8</a:t>
            </a:r>
            <a:r>
              <a:rPr lang="pt-BR" sz="4000" dirty="0" smtClean="0">
                <a:solidFill>
                  <a:schemeClr val="bg1"/>
                </a:solidFill>
                <a:latin typeface="+mj-lt"/>
              </a:rPr>
              <a:t>%.</a:t>
            </a:r>
            <a:endParaRPr lang="pt-BR" sz="4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10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3274</TotalTime>
  <Words>6971</Words>
  <Application>Microsoft Office PowerPoint</Application>
  <PresentationFormat>Apresentação na tela (4:3)</PresentationFormat>
  <Paragraphs>976</Paragraphs>
  <Slides>175</Slides>
  <Notes>163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175</vt:i4>
      </vt:variant>
    </vt:vector>
  </HeadingPairs>
  <TitlesOfParts>
    <vt:vector size="182" baseType="lpstr">
      <vt:lpstr>Arial</vt:lpstr>
      <vt:lpstr>Arial Black</vt:lpstr>
      <vt:lpstr>Calibri</vt:lpstr>
      <vt:lpstr>Century Gothic</vt:lpstr>
      <vt:lpstr>Times New Roman</vt:lpstr>
      <vt:lpstr>Wingdings 3</vt:lpstr>
      <vt:lpstr>Fatia</vt:lpstr>
      <vt:lpstr>I T C D UMA VISÃO DO IMPOSTO SOBRE AS TRANSMISSÕES A TÍTULO GRATUITO</vt:lpstr>
      <vt:lpstr>I T C D</vt:lpstr>
      <vt:lpstr>I T C D  ▬ CURIOSIDADES</vt:lpstr>
      <vt:lpstr>I T C D  ▬ CURIOSIDADES</vt:lpstr>
      <vt:lpstr>I T C D</vt:lpstr>
      <vt:lpstr>I T C D</vt:lpstr>
      <vt:lpstr>I T C D  ▬ HISTÓRICO</vt:lpstr>
      <vt:lpstr>I T C D  ▬ HISTÓRICO</vt:lpstr>
      <vt:lpstr>I T C D</vt:lpstr>
      <vt:lpstr>I T C D  ▬ HISTÓRICO</vt:lpstr>
      <vt:lpstr>I T C D  ▬ HISTÓRICO</vt:lpstr>
      <vt:lpstr>I T C D  ▬ HISTÓRICO</vt:lpstr>
      <vt:lpstr>I T C D  ▬ HISTÓRICO</vt:lpstr>
      <vt:lpstr>I T C D</vt:lpstr>
      <vt:lpstr>I T C D  </vt:lpstr>
      <vt:lpstr>I T C D  </vt:lpstr>
      <vt:lpstr>I T C D UMA VISÃO DO IMPOSTO SOBRE AS TRANSMISSÕES A TÍTULO GRATUITO</vt:lpstr>
      <vt:lpstr>I T C D</vt:lpstr>
      <vt:lpstr>I T C D 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- LEGISLAÇÃO </vt:lpstr>
      <vt:lpstr>I T C D  </vt:lpstr>
      <vt:lpstr>I T C D- PRAZOS</vt:lpstr>
      <vt:lpstr>I T C D- PRAZOS</vt:lpstr>
      <vt:lpstr>I T C D- PRAZOS</vt:lpstr>
      <vt:lpstr>I T C D- PRAZOS</vt:lpstr>
      <vt:lpstr>I T C D - PRAZOS</vt:lpstr>
      <vt:lpstr>I T C D- PRAZOS</vt:lpstr>
      <vt:lpstr>I T C D- PRAZOS</vt:lpstr>
      <vt:lpstr>I T C D- PRAZOS</vt:lpstr>
      <vt:lpstr>I T C D- PRAZOS</vt:lpstr>
      <vt:lpstr>I T C D- PRAZOS</vt:lpstr>
      <vt:lpstr>I T C D- PRAZOS</vt:lpstr>
      <vt:lpstr>I T C D- PRAZOS</vt:lpstr>
      <vt:lpstr>I T C D- PRAZOS </vt:lpstr>
      <vt:lpstr>I T C D- PRAZOS </vt:lpstr>
      <vt:lpstr>I T C D- PRAZOS</vt:lpstr>
      <vt:lpstr>I T C D</vt:lpstr>
      <vt:lpstr>I T C D</vt:lpstr>
      <vt:lpstr>I T C D  </vt:lpstr>
      <vt:lpstr>I T C D</vt:lpstr>
      <vt:lpstr>I T C D</vt:lpstr>
      <vt:lpstr>I T C D</vt:lpstr>
      <vt:lpstr>I T C D</vt:lpstr>
      <vt:lpstr>I T C D</vt:lpstr>
      <vt:lpstr>I T C D</vt:lpstr>
      <vt:lpstr>I T C D - SUJEITO PASSIVO</vt:lpstr>
      <vt:lpstr>I T C D</vt:lpstr>
      <vt:lpstr>I T C D</vt:lpstr>
      <vt:lpstr>I T C D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- aliquotas </vt:lpstr>
      <vt:lpstr>I T C D  - aliquotas </vt:lpstr>
      <vt:lpstr>I T C D  </vt:lpstr>
      <vt:lpstr>I T C D ►Alíquotas “Causa Mortis”  </vt:lpstr>
      <vt:lpstr>I T C D ►Alíquotas ► dOAÇÕES</vt:lpstr>
      <vt:lpstr>I T C D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</vt:lpstr>
      <vt:lpstr>I T C D</vt:lpstr>
      <vt:lpstr>I T C D  </vt:lpstr>
      <vt:lpstr>I T C D  </vt:lpstr>
      <vt:lpstr>I T C D  </vt:lpstr>
      <vt:lpstr>I T C D  </vt:lpstr>
      <vt:lpstr>I T C D  </vt:lpstr>
      <vt:lpstr>I T C D</vt:lpstr>
      <vt:lpstr>I T C D  </vt:lpstr>
      <vt:lpstr>I T C D  </vt:lpstr>
      <vt:lpstr>I T C D  </vt:lpstr>
      <vt:lpstr>I T C D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  </vt:lpstr>
      <vt:lpstr>I T C D</vt:lpstr>
      <vt:lpstr>    I T C D  </vt:lpstr>
      <vt:lpstr>I T C D  </vt:lpstr>
      <vt:lpstr>I T C D  </vt:lpstr>
      <vt:lpstr>I T C D  </vt:lpstr>
      <vt:lpstr>I T C D</vt:lpstr>
      <vt:lpstr>I T C D  </vt:lpstr>
      <vt:lpstr>I T C D  </vt:lpstr>
      <vt:lpstr>I T C D  </vt:lpstr>
      <vt:lpstr>I T C D</vt:lpstr>
      <vt:lpstr>I T C D  </vt:lpstr>
      <vt:lpstr>I T C D  </vt:lpstr>
      <vt:lpstr>I T C D</vt:lpstr>
      <vt:lpstr>I T C D  </vt:lpstr>
      <vt:lpstr>I T C D  </vt:lpstr>
      <vt:lpstr>I T C D</vt:lpstr>
      <vt:lpstr>I T C D  </vt:lpstr>
      <vt:lpstr>I T C D  </vt:lpstr>
      <vt:lpstr>I T C D  </vt:lpstr>
      <vt:lpstr>I T C D  </vt:lpstr>
      <vt:lpstr>I T C D  </vt:lpstr>
      <vt:lpstr>I T C D  </vt:lpstr>
      <vt:lpstr>I T C D</vt:lpstr>
      <vt:lpstr>PLANO DE ENSINO DIREITO TRIBUTÁRIO            ITCD - OBRIGAÇÃO TRIBUTÁRIA</vt:lpstr>
      <vt:lpstr>I T C D</vt:lpstr>
      <vt:lpstr>I T C D</vt:lpstr>
      <vt:lpstr>I T C D</vt:lpstr>
      <vt:lpstr>I T C D </vt:lpstr>
      <vt:lpstr>I T C D </vt:lpstr>
      <vt:lpstr>I T C D </vt:lpstr>
      <vt:lpstr>I T C D </vt:lpstr>
      <vt:lpstr>I T C D </vt:lpstr>
      <vt:lpstr>I T C D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 C D UMA VISÃO DO IMPOSTO SOBRE AS TRANSMISSÕES A TÍTULO GRATUITO</dc:title>
  <dc:creator>Petronio</dc:creator>
  <cp:lastModifiedBy>F Petrônio de Oliveira Rolim</cp:lastModifiedBy>
  <cp:revision>278</cp:revision>
  <cp:lastPrinted>2016-03-15T22:49:45Z</cp:lastPrinted>
  <dcterms:created xsi:type="dcterms:W3CDTF">2014-09-28T12:45:27Z</dcterms:created>
  <dcterms:modified xsi:type="dcterms:W3CDTF">2016-03-17T18:07:11Z</dcterms:modified>
</cp:coreProperties>
</file>