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7"/>
  </p:notesMasterIdLst>
  <p:sldIdLst>
    <p:sldId id="257" r:id="rId2"/>
    <p:sldId id="276" r:id="rId3"/>
    <p:sldId id="320" r:id="rId4"/>
    <p:sldId id="287" r:id="rId5"/>
    <p:sldId id="290" r:id="rId6"/>
    <p:sldId id="322" r:id="rId7"/>
    <p:sldId id="288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319" r:id="rId18"/>
    <p:sldId id="323" r:id="rId19"/>
    <p:sldId id="282" r:id="rId20"/>
    <p:sldId id="312" r:id="rId21"/>
    <p:sldId id="286" r:id="rId22"/>
    <p:sldId id="304" r:id="rId23"/>
    <p:sldId id="307" r:id="rId24"/>
    <p:sldId id="308" r:id="rId25"/>
    <p:sldId id="328" r:id="rId26"/>
    <p:sldId id="324" r:id="rId27"/>
    <p:sldId id="325" r:id="rId28"/>
    <p:sldId id="326" r:id="rId29"/>
    <p:sldId id="327" r:id="rId30"/>
    <p:sldId id="309" r:id="rId31"/>
    <p:sldId id="310" r:id="rId32"/>
    <p:sldId id="311" r:id="rId33"/>
    <p:sldId id="318" r:id="rId34"/>
    <p:sldId id="314" r:id="rId35"/>
    <p:sldId id="303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1CEFA82-4CFD-457E-A2E6-DB55B7AD1460}">
          <p14:sldIdLst>
            <p14:sldId id="257"/>
            <p14:sldId id="276"/>
            <p14:sldId id="320"/>
            <p14:sldId id="287"/>
            <p14:sldId id="290"/>
            <p14:sldId id="322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319"/>
            <p14:sldId id="323"/>
            <p14:sldId id="282"/>
            <p14:sldId id="312"/>
            <p14:sldId id="286"/>
            <p14:sldId id="304"/>
            <p14:sldId id="307"/>
            <p14:sldId id="308"/>
            <p14:sldId id="328"/>
            <p14:sldId id="324"/>
            <p14:sldId id="325"/>
            <p14:sldId id="326"/>
            <p14:sldId id="327"/>
            <p14:sldId id="309"/>
            <p14:sldId id="310"/>
            <p14:sldId id="311"/>
            <p14:sldId id="318"/>
            <p14:sldId id="314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EDD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59" autoAdjust="0"/>
    <p:restoredTop sz="86299" autoAdjust="0"/>
  </p:normalViewPr>
  <p:slideViewPr>
    <p:cSldViewPr>
      <p:cViewPr>
        <p:scale>
          <a:sx n="60" d="100"/>
          <a:sy n="60" d="100"/>
        </p:scale>
        <p:origin x="-141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A4D5F-6A15-4901-854D-6FC7CCEAAC38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816A7-13B9-4A07-9E11-26B29662396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875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816A7-13B9-4A07-9E11-26B29662396B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89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816A7-13B9-4A07-9E11-26B29662396B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324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307DC68-DEAB-49D6-ACA0-D09A95239670}" type="datetimeFigureOut">
              <a:rPr lang="pt-BR" smtClean="0"/>
              <a:t>03/03/2016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D507A51-3015-4EA7-B679-4B2EF6848016}" type="slidenum">
              <a:rPr lang="pt-BR" smtClean="0"/>
              <a:t>‹nº›</a:t>
            </a:fld>
            <a:endParaRPr lang="pt-B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192687" cy="338437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4725144"/>
            <a:ext cx="8784976" cy="914400"/>
          </a:xfrm>
        </p:spPr>
        <p:txBody>
          <a:bodyPr/>
          <a:lstStyle/>
          <a:p>
            <a:r>
              <a:rPr lang="pt-BR" sz="4000" dirty="0" smtClean="0"/>
              <a:t>Nota Fiscal de Consumidor Eletrônica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781238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171773"/>
            <a:ext cx="8496944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Uso </a:t>
            </a:r>
            <a:r>
              <a:rPr lang="pt-BR" sz="2400" b="1" dirty="0"/>
              <a:t>de papel com menor requisito de tempo de guarda;</a:t>
            </a:r>
          </a:p>
          <a:p>
            <a:pPr marL="342900" indent="-342900" algn="just">
              <a:buFont typeface="Arial" charset="0"/>
              <a:buChar char="•"/>
            </a:pPr>
            <a:endParaRPr lang="pt-BR" sz="2400" b="1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Transmissão </a:t>
            </a:r>
            <a:r>
              <a:rPr lang="pt-BR" sz="2400" b="1" dirty="0"/>
              <a:t>em Tempo Real ou Online da </a:t>
            </a:r>
            <a:r>
              <a:rPr lang="pt-BR" sz="2400" b="1" dirty="0" smtClean="0"/>
              <a:t>NFC-e</a:t>
            </a:r>
          </a:p>
          <a:p>
            <a:pPr marL="342900" indent="-342900" algn="just">
              <a:buFont typeface="Arial" charset="0"/>
              <a:buChar char="•"/>
            </a:pPr>
            <a:endParaRPr lang="pt-BR" sz="2400" b="1" dirty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Redução </a:t>
            </a:r>
            <a:r>
              <a:rPr lang="pt-BR" sz="2400" b="1" dirty="0"/>
              <a:t>significativa dos gastos com papel</a:t>
            </a:r>
            <a:r>
              <a:rPr lang="pt-BR" sz="2400" b="1" dirty="0" smtClean="0"/>
              <a:t>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/>
              <a:t>Uso </a:t>
            </a:r>
            <a:r>
              <a:rPr lang="pt-BR" sz="2400" b="1" dirty="0"/>
              <a:t>de Novas Tecnologias de Mobilidade;</a:t>
            </a:r>
          </a:p>
          <a:p>
            <a:pPr algn="just"/>
            <a:endParaRPr lang="pt-BR" sz="2400" b="1" dirty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/>
              <a:t>Flexibilidade de Expansão de pontos de venda no estabelecimento sem necessidade de obtenção de autorização do Fisco;</a:t>
            </a:r>
          </a:p>
          <a:p>
            <a:pPr marL="342900" indent="-342900" algn="just">
              <a:buFont typeface="Arial" charset="0"/>
              <a:buChar char="•"/>
            </a:pPr>
            <a:endParaRPr lang="pt-BR" sz="2400" b="1" dirty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/>
              <a:t>Possibilidade, a critério da Unidade Federada e do interesse do consumidor, de impressão de documento auxiliar resumido, ou apenas por mensagem eletrônica</a:t>
            </a:r>
            <a:endParaRPr lang="pt-BR" sz="2400" b="1" dirty="0" smtClean="0"/>
          </a:p>
          <a:p>
            <a:pPr marL="342900" indent="-342900" algn="just">
              <a:buFont typeface="Arial" charset="0"/>
              <a:buChar char="•"/>
            </a:pPr>
            <a:endParaRPr lang="pt-BR" sz="2400" dirty="0"/>
          </a:p>
          <a:p>
            <a:pPr marL="342900" indent="-342900" algn="just">
              <a:buFont typeface="Arial" charset="0"/>
              <a:buChar char="•"/>
            </a:pPr>
            <a:endParaRPr lang="pt-BR" sz="2400" dirty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BENEFÍCIOS DAS EMPRESAS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66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515322"/>
            <a:ext cx="849694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400" dirty="0"/>
              <a:t>· </a:t>
            </a:r>
            <a:r>
              <a:rPr lang="pt-BR" sz="2400" b="1" dirty="0"/>
              <a:t>Possibilidade de consulta em tempo </a:t>
            </a:r>
            <a:r>
              <a:rPr lang="pt-BR" sz="2400" b="1" dirty="0" smtClean="0"/>
              <a:t>real ou </a:t>
            </a:r>
            <a:r>
              <a:rPr lang="pt-BR" sz="2400" b="1" dirty="0"/>
              <a:t>online de suas NFC-e no portal da SEFAZ</a:t>
            </a:r>
            <a:r>
              <a:rPr lang="pt-BR" sz="2400" b="1" dirty="0" smtClean="0"/>
              <a:t>;</a:t>
            </a:r>
          </a:p>
          <a:p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/>
              <a:t>· Segurança quanto à validade e autenticidade da transação comercial</a:t>
            </a:r>
            <a:r>
              <a:rPr lang="pt-BR" sz="2400" b="1" dirty="0" smtClean="0"/>
              <a:t>;</a:t>
            </a:r>
          </a:p>
          <a:p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/>
              <a:t>· Possibilidade de receber DANFE da NFC-e Ecológico (resumido) ou por E-mail ou SMS;</a:t>
            </a: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BENEFÍCIOS DO CONSUMIDOR 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8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515322"/>
            <a:ext cx="849694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400" dirty="0"/>
              <a:t>· </a:t>
            </a:r>
            <a:r>
              <a:rPr lang="pt-BR" sz="2400" b="1" dirty="0"/>
              <a:t>Informação em tempo real dos documentos fiscais</a:t>
            </a:r>
            <a:r>
              <a:rPr lang="pt-BR" sz="2400" b="1" dirty="0" smtClean="0"/>
              <a:t>;</a:t>
            </a:r>
          </a:p>
          <a:p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/>
              <a:t>· Melhoria do controle fiscal do varejo</a:t>
            </a:r>
            <a:r>
              <a:rPr lang="pt-BR" sz="2400" b="1" dirty="0" smtClean="0"/>
              <a:t>;</a:t>
            </a:r>
          </a:p>
          <a:p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/>
              <a:t>· Possibilidade de monitoramento à distância das operações, cruzamento de dados e auditoria eletrônica</a:t>
            </a:r>
            <a:r>
              <a:rPr lang="pt-BR" sz="2400" b="1" dirty="0" smtClean="0"/>
              <a:t>;</a:t>
            </a:r>
            <a:endParaRPr lang="pt-BR" sz="2400" b="1" dirty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BENEFÍCIOS DO FISCO 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115616" y="451520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NFC-e NA PARAÍBA</a:t>
            </a:r>
            <a:endParaRPr lang="pt-BR" b="1" u="none" dirty="0">
              <a:latin typeface="+mn-lt"/>
              <a:cs typeface="Arial" charset="0"/>
            </a:endParaRPr>
          </a:p>
        </p:txBody>
      </p:sp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323528" y="1556792"/>
            <a:ext cx="864096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pt-BR" b="1" u="none" dirty="0" smtClean="0">
                <a:latin typeface="+mn-lt"/>
                <a:cs typeface="Arial" charset="0"/>
              </a:rPr>
              <a:t>PROJETO PILOTO</a:t>
            </a:r>
          </a:p>
          <a:p>
            <a:pPr eaLnBrk="1" hangingPunct="1">
              <a:spcBef>
                <a:spcPct val="50000"/>
              </a:spcBef>
            </a:pPr>
            <a:r>
              <a:rPr lang="pt-BR" sz="3600" u="none" dirty="0" smtClean="0">
                <a:latin typeface="+mn-lt"/>
                <a:cs typeface="Arial" charset="0"/>
              </a:rPr>
              <a:t>    </a:t>
            </a:r>
            <a:r>
              <a:rPr lang="pt-BR" sz="3200" u="none" dirty="0" smtClean="0">
                <a:latin typeface="+mn-lt"/>
                <a:cs typeface="Arial" charset="0"/>
              </a:rPr>
              <a:t>14 de Julho a 30 de Setembro 2014</a:t>
            </a:r>
          </a:p>
          <a:p>
            <a:pPr eaLnBrk="1" hangingPunct="1">
              <a:spcBef>
                <a:spcPct val="50000"/>
              </a:spcBef>
            </a:pPr>
            <a:r>
              <a:rPr lang="pt-BR" sz="3600" u="none" dirty="0" smtClean="0">
                <a:solidFill>
                  <a:srgbClr val="FFCC00"/>
                </a:solidFill>
                <a:latin typeface="+mn-lt"/>
                <a:cs typeface="Arial" charset="0"/>
              </a:rPr>
              <a:t> </a:t>
            </a:r>
            <a:endParaRPr lang="pt-BR" sz="3600" b="1" u="none" dirty="0">
              <a:solidFill>
                <a:srgbClr val="FFCC00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63119"/>
              </p:ext>
            </p:extLst>
          </p:nvPr>
        </p:nvGraphicFramePr>
        <p:xfrm>
          <a:off x="971601" y="3602712"/>
          <a:ext cx="7154414" cy="2202552"/>
        </p:xfrm>
        <a:graphic>
          <a:graphicData uri="http://schemas.openxmlformats.org/drawingml/2006/table">
            <a:tbl>
              <a:tblPr/>
              <a:tblGrid>
                <a:gridCol w="2607584"/>
                <a:gridCol w="2213816"/>
                <a:gridCol w="2333014"/>
              </a:tblGrid>
              <a:tr h="550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RAZÃO SOCIAL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INSCRIÇÃO ESTADUAL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CNPJ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N.CLAUDINO &amp; CIA. LTDA.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16.185.640-3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08.995.631/0031-15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PAQUETÁ CALÇADOS S/A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16.181.053-5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01.098.983/0218-87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JOÃO OLIVEIRA ALVES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16.086.596-4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24.293.516/0001-30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0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115616" y="451520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>
                <a:cs typeface="Arial" charset="0"/>
              </a:rPr>
              <a:t>NFC-e NA PARAÍBA</a:t>
            </a:r>
          </a:p>
        </p:txBody>
      </p:sp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323528" y="2492896"/>
            <a:ext cx="86409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Fica </a:t>
            </a:r>
            <a:r>
              <a:rPr lang="pt-BR" sz="2800" u="none" dirty="0" smtClean="0">
                <a:solidFill>
                  <a:srgbClr val="FFCC00"/>
                </a:solidFill>
                <a:latin typeface="+mn-lt"/>
                <a:cs typeface="Arial" charset="0"/>
              </a:rPr>
              <a:t>facultada</a:t>
            </a:r>
            <a:r>
              <a:rPr lang="pt-BR" sz="2800" u="none" dirty="0" smtClean="0">
                <a:latin typeface="+mn-lt"/>
                <a:cs typeface="Arial" charset="0"/>
              </a:rPr>
              <a:t> a outras empresas a adesão à emissão de Nota Fiscal de Consumidor Eletrônica Partir de 1º de Outubro de 2014.</a:t>
            </a: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10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2411760" y="260648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OBRIGATORIEDADE DE EMISSÃO DA NFC-e</a:t>
            </a:r>
            <a:endParaRPr lang="pt-BR" sz="2800" u="none" dirty="0" smtClean="0">
              <a:latin typeface="+mn-lt"/>
              <a:cs typeface="Arial" charset="0"/>
            </a:endParaRP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  <p:graphicFrame>
        <p:nvGraphicFramePr>
          <p:cNvPr id="7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0291639"/>
              </p:ext>
            </p:extLst>
          </p:nvPr>
        </p:nvGraphicFramePr>
        <p:xfrm>
          <a:off x="323528" y="1412776"/>
          <a:ext cx="8424936" cy="4783389"/>
        </p:xfrm>
        <a:graphic>
          <a:graphicData uri="http://schemas.openxmlformats.org/drawingml/2006/table">
            <a:tbl>
              <a:tblPr/>
              <a:tblGrid>
                <a:gridCol w="2880320"/>
                <a:gridCol w="5544616"/>
              </a:tblGrid>
              <a:tr h="329179">
                <a:tc>
                  <a:txBody>
                    <a:bodyPr/>
                    <a:lstStyle/>
                    <a:p>
                      <a:r>
                        <a:rPr lang="pt-B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            PERÍODO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          </a:t>
                      </a:r>
                      <a:r>
                        <a:rPr lang="pt-BR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            ATIVIDADES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897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Em 1º de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julho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 2015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Serão obrigados a emitir Nota Fiscal de Consumidor Eletrônica (NFC-e) os novos estabelecimentos com inscrição estadual e empresas varejistas com faturamento superior a R$ 25 milhões com base no exercício de 20 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23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Em 1º de janeiro de 2016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Os estabelecimentos varejistas com faturamento superior a R$ 9 milhões no exercício de 2013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Em 1º de julho de 2016</a:t>
                      </a: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Estabelecimentos varejistas com faturamento superior a R$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5.500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milhões no exercício de 2014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Em 1º de janeiro de 2017</a:t>
                      </a: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Estabelecimentos varejistas com faturamento</a:t>
                      </a:r>
                      <a:b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superior a R$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3.600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milhões no exercício de 2014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Em 1º de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julho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 2017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Demais estabelecimentos varejistas enquadrados do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no art. 338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do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Regulamento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do ICMS-PB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113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2555776" y="260648"/>
            <a:ext cx="6408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u="none" dirty="0">
                <a:cs typeface="Arial" charset="0"/>
              </a:rPr>
              <a:t>OBRIGATORIEDADE DE EMISSÃO DA NFC-e</a:t>
            </a: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4716016" y="1477228"/>
            <a:ext cx="424847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As empresas do comércio varejista de combustíveis para veículos automotores e de gás liquefeito de Petróleo (GLP).</a:t>
            </a:r>
          </a:p>
          <a:p>
            <a:pPr algn="just" eaLnBrk="1" hangingPunct="1">
              <a:spcBef>
                <a:spcPct val="50000"/>
              </a:spcBef>
            </a:pPr>
            <a:endParaRPr lang="pt-BR" sz="2800" u="none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1º de Agosto de 2015</a:t>
            </a:r>
          </a:p>
          <a:p>
            <a:pPr algn="just" eaLnBrk="1" hangingPunct="1">
              <a:spcBef>
                <a:spcPct val="50000"/>
              </a:spcBef>
            </a:pPr>
            <a:endParaRPr lang="pt-BR" sz="2800" u="none" dirty="0">
              <a:latin typeface="+mn-lt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pt-BR" sz="2800" u="none" dirty="0" smtClean="0">
              <a:latin typeface="+mn-lt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8843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Resultado de imagem para empresa de gl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2329"/>
            <a:ext cx="3888432" cy="248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394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2555776" y="260648"/>
            <a:ext cx="6408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u="none" dirty="0">
                <a:cs typeface="Arial" charset="0"/>
              </a:rPr>
              <a:t>OBRIGATORIEDADE DE EMISSÃO DA NFC-e</a:t>
            </a: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611560" y="1181065"/>
            <a:ext cx="825701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t" hangingPunct="1"/>
            <a:r>
              <a:rPr lang="pt-BR" u="none" dirty="0"/>
              <a:t>Administração de Hotéis</a:t>
            </a:r>
          </a:p>
          <a:p>
            <a:pPr eaLnBrk="1" fontAlgn="t" hangingPunct="1"/>
            <a:r>
              <a:rPr lang="pt-BR" u="none" dirty="0"/>
              <a:t>Lanchonetes, Casas de Chá, de Sucos e Similares</a:t>
            </a:r>
          </a:p>
          <a:p>
            <a:pPr eaLnBrk="1" fontAlgn="t" hangingPunct="1"/>
            <a:r>
              <a:rPr lang="pt-BR" u="none" dirty="0"/>
              <a:t>Restaurantes e Similares</a:t>
            </a:r>
          </a:p>
          <a:p>
            <a:pPr eaLnBrk="1" fontAlgn="t" hangingPunct="1"/>
            <a:r>
              <a:rPr lang="pt-BR" u="none" dirty="0"/>
              <a:t>Bares e Outros Estabelecimentos Similares</a:t>
            </a:r>
          </a:p>
          <a:p>
            <a:pPr eaLnBrk="1" fontAlgn="t" hangingPunct="1"/>
            <a:r>
              <a:rPr lang="pt-BR" u="none" dirty="0"/>
              <a:t>Serviços de Alimentação para Eventos e Recepções – </a:t>
            </a:r>
            <a:r>
              <a:rPr lang="pt-BR" i="1" u="none" dirty="0"/>
              <a:t>Buffet</a:t>
            </a:r>
            <a:endParaRPr lang="pt-BR" u="none" dirty="0"/>
          </a:p>
          <a:p>
            <a:pPr eaLnBrk="1" fontAlgn="t" hangingPunct="1"/>
            <a:r>
              <a:rPr lang="pt-BR" u="none" dirty="0"/>
              <a:t>Cantinas - Serviços de Alimentação Privativos</a:t>
            </a:r>
          </a:p>
          <a:p>
            <a:pPr eaLnBrk="1" fontAlgn="t" hangingPunct="1"/>
            <a:r>
              <a:rPr lang="pt-BR" u="none" dirty="0"/>
              <a:t>Fornecimento de Alimentos Preparados Preponderantemente para Consumo </a:t>
            </a:r>
            <a:r>
              <a:rPr lang="pt-BR" u="none" dirty="0" smtClean="0"/>
              <a:t>Domiciliar</a:t>
            </a:r>
            <a:endParaRPr lang="pt-BR" sz="2800" u="none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pt-BR" sz="2800" u="none" dirty="0" smtClean="0">
              <a:latin typeface="+mn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     1º de Outubro de 2015</a:t>
            </a:r>
          </a:p>
          <a:p>
            <a:pPr algn="just" eaLnBrk="1" hangingPunct="1">
              <a:spcBef>
                <a:spcPct val="50000"/>
              </a:spcBef>
            </a:pPr>
            <a:endParaRPr lang="pt-BR" sz="2800" u="none" dirty="0">
              <a:latin typeface="+mn-lt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pt-BR" sz="2800" u="none" dirty="0" smtClean="0">
              <a:latin typeface="+mn-lt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42613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460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2555776" y="260648"/>
            <a:ext cx="6408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u="none" dirty="0">
                <a:cs typeface="Arial" charset="0"/>
              </a:rPr>
              <a:t>OBRIGATORIEDADE DE EMISSÃO DA NFC-e</a:t>
            </a:r>
          </a:p>
        </p:txBody>
      </p:sp>
      <p:pic>
        <p:nvPicPr>
          <p:cNvPr id="8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598743" cy="936104"/>
          </a:xfrm>
          <a:prstGeom prst="rect">
            <a:avLst/>
          </a:prstGeom>
        </p:spPr>
      </p:pic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4716016" y="1477228"/>
            <a:ext cx="424847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Comércio Varejista de Bebidas com faturamento acima de 600.00,00 (Seiscentos mil reais).</a:t>
            </a:r>
          </a:p>
          <a:p>
            <a:pPr algn="just" eaLnBrk="1" hangingPunct="1">
              <a:spcBef>
                <a:spcPct val="50000"/>
              </a:spcBef>
            </a:pPr>
            <a:endParaRPr lang="pt-BR" sz="2800" u="none" dirty="0" smtClean="0">
              <a:latin typeface="+mn-lt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pt-BR" sz="2800" u="none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sz="2800" u="none" dirty="0" smtClean="0">
                <a:latin typeface="+mn-lt"/>
                <a:cs typeface="Arial" charset="0"/>
              </a:rPr>
              <a:t>1º de Dezembro de 2015</a:t>
            </a:r>
          </a:p>
          <a:p>
            <a:pPr algn="just" eaLnBrk="1" hangingPunct="1">
              <a:spcBef>
                <a:spcPct val="50000"/>
              </a:spcBef>
            </a:pPr>
            <a:endParaRPr lang="pt-BR" sz="2800" u="none" dirty="0">
              <a:latin typeface="+mn-lt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pt-BR" sz="2800" u="none" dirty="0" smtClean="0">
              <a:latin typeface="+mn-lt"/>
              <a:cs typeface="Arial" charset="0"/>
            </a:endParaRPr>
          </a:p>
        </p:txBody>
      </p:sp>
      <p:sp>
        <p:nvSpPr>
          <p:cNvPr id="3" name="AutoShape 4" descr="Resultado de imagem para empresa de gl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56792"/>
            <a:ext cx="4416425" cy="45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7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196752"/>
            <a:ext cx="9107488" cy="4365103"/>
          </a:xfrm>
          <a:prstGeom prst="rect">
            <a:avLst/>
          </a:prstGeom>
        </p:spPr>
      </p:pic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2195736" y="260648"/>
            <a:ext cx="7272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   CREDENCIAMENTO NFC-e  e GERAÇÃO CSC.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52" y="580526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Apenas sócios e contadores cadastrados podem ter acesso ao sistema e solicitar o credenciamento.  Em até um dia útil o credenciamento será concluído pela Secretaria de Estado da Receita.</a:t>
            </a:r>
          </a:p>
        </p:txBody>
      </p:sp>
    </p:spTree>
    <p:extLst>
      <p:ext uri="{BB962C8B-B14F-4D97-AF65-F5344CB8AC3E}">
        <p14:creationId xmlns:p14="http://schemas.microsoft.com/office/powerpoint/2010/main" val="870524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251520" y="2276872"/>
            <a:ext cx="849694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sz="2800" dirty="0" smtClean="0"/>
              <a:t>É um documento emitido e armazenado eletronicamente por contribuinte credenciado pela Secretaria de Estado da Receita, </a:t>
            </a:r>
            <a:r>
              <a:rPr lang="pt-BR" sz="2800" dirty="0" smtClean="0">
                <a:solidFill>
                  <a:srgbClr val="FFC000"/>
                </a:solidFill>
              </a:rPr>
              <a:t>de existência apenas digital</a:t>
            </a:r>
            <a:r>
              <a:rPr lang="pt-BR" sz="2800" dirty="0" smtClean="0"/>
              <a:t>, cuja validade é garantida pela </a:t>
            </a:r>
            <a:r>
              <a:rPr lang="pt-BR" sz="2800" dirty="0" smtClean="0">
                <a:solidFill>
                  <a:srgbClr val="FFC000"/>
                </a:solidFill>
              </a:rPr>
              <a:t>assinatura digital do emitente</a:t>
            </a:r>
            <a:r>
              <a:rPr lang="pt-BR" sz="2800" dirty="0" smtClean="0"/>
              <a:t> e pela autorização de Uso, concedida pela Administração Tributária.</a:t>
            </a: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DEFINIÇÃO DE </a:t>
            </a:r>
            <a:r>
              <a:rPr lang="pt-BR" b="1" u="none" dirty="0" err="1" smtClean="0">
                <a:latin typeface="+mn-lt"/>
                <a:cs typeface="Arial" charset="0"/>
              </a:rPr>
              <a:t>NFe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06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017984" y="375047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MEIOS DE FATURAMENTO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827584" y="2075364"/>
            <a:ext cx="701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I - Software específico de faturamento NCF-e</a:t>
            </a:r>
          </a:p>
          <a:p>
            <a:pPr eaLnBrk="1" hangingPunct="1">
              <a:spcBef>
                <a:spcPct val="50000"/>
              </a:spcBef>
            </a:pPr>
            <a:endParaRPr lang="pt-BR" u="none" dirty="0">
              <a:latin typeface="+mn-lt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II - Emissor Gratuito</a:t>
            </a:r>
            <a:endParaRPr lang="pt-BR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35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Image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4439"/>
            <a:ext cx="7632848" cy="47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017984" y="375047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ESQUEMATIZAÇÃO DE OPERACIONALIDADE</a:t>
            </a:r>
            <a:endParaRPr lang="pt-BR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86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99792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DANFE NFC-e</a:t>
            </a:r>
            <a:endParaRPr lang="pt-BR" u="none" dirty="0">
              <a:latin typeface="+mn-lt"/>
              <a:cs typeface="Arial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21904"/>
            <a:ext cx="5040560" cy="5159424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>
          <a:xfrm>
            <a:off x="1259632" y="4293096"/>
            <a:ext cx="2520280" cy="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761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267744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CONSULTA DA NFC-e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059832" y="6017840"/>
            <a:ext cx="3168352" cy="507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/>
              <a:t>CHAVE DE ACESSO</a:t>
            </a:r>
            <a:endParaRPr lang="pt-B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248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267744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CONSULTA DA NFC-e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31840" y="6093296"/>
            <a:ext cx="3168352" cy="507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400" dirty="0" smtClean="0"/>
              <a:t>QR-CODE</a:t>
            </a:r>
            <a:endParaRPr lang="pt-BR" sz="2400" dirty="0"/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33872"/>
            <a:ext cx="5040560" cy="5159424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>
            <a:off x="971600" y="5157192"/>
            <a:ext cx="2520280" cy="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447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017984" y="375047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DADOS ESTATÍSTICOS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467544" y="2075364"/>
            <a:ext cx="80648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b="1" u="none" dirty="0" smtClean="0">
                <a:latin typeface="+mn-lt"/>
                <a:cs typeface="Arial" charset="0"/>
              </a:rPr>
              <a:t>Até 29/02/2016 – Foram Emitidas </a:t>
            </a:r>
            <a:r>
              <a:rPr lang="pt-BR" b="1" u="none" dirty="0" smtClean="0">
                <a:latin typeface="+mn-lt"/>
                <a:cs typeface="Arial" charset="0"/>
              </a:rPr>
              <a:t>67.939.763</a:t>
            </a:r>
          </a:p>
          <a:p>
            <a:pPr eaLnBrk="1" hangingPunct="1">
              <a:spcBef>
                <a:spcPct val="50000"/>
              </a:spcBef>
            </a:pPr>
            <a:endParaRPr lang="pt-BR" b="1" u="none" dirty="0">
              <a:latin typeface="+mn-lt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b="1" u="none" dirty="0" smtClean="0">
                <a:latin typeface="+mn-lt"/>
                <a:cs typeface="Arial" charset="0"/>
              </a:rPr>
              <a:t>6.652 Estabelecimentos Credenciados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pt-BR" b="1" u="none" dirty="0">
              <a:latin typeface="+mn-lt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b="1" u="none" dirty="0" smtClean="0">
                <a:latin typeface="+mn-lt"/>
                <a:cs typeface="Arial" charset="0"/>
              </a:rPr>
              <a:t>Aproximadamente 78,80% dos estabelecimentos ainda deverão se credenciar para emitir NFC-e nos próximos anos.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2278379"/>
            <a:ext cx="8496944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 smtClean="0"/>
              <a:t>Vedação do Uso do Talonário de Notas Fiscais Modelo 2 Serie D; exceto para venda fora do estabelecimentos revendedores de GLP.</a:t>
            </a:r>
          </a:p>
          <a:p>
            <a:pPr algn="just">
              <a:spcBef>
                <a:spcPct val="20000"/>
              </a:spcBef>
            </a:pPr>
            <a:endParaRPr lang="pt-BR" sz="2400" dirty="0" smtClean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 smtClean="0"/>
              <a:t>Facultado manter 50% dos ECF por até 6 (seis) Meses, da data de inicio da obrigatoriedade, </a:t>
            </a:r>
            <a:r>
              <a:rPr lang="pt-BR" sz="2400" dirty="0"/>
              <a:t> </a:t>
            </a:r>
            <a:r>
              <a:rPr lang="pt-BR" sz="2400" dirty="0" smtClean="0"/>
              <a:t>exceto se o contribuinte possui apenas 1  ECF e/ou usá-lo como forma de </a:t>
            </a:r>
            <a:r>
              <a:rPr lang="pt-BR" sz="2400" dirty="0" smtClean="0"/>
              <a:t>contingência</a:t>
            </a:r>
            <a:r>
              <a:rPr lang="pt-BR" sz="2400" dirty="0" smtClean="0"/>
              <a:t>.</a:t>
            </a: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1954088" y="332656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cs typeface="Arial" charset="0"/>
              </a:rPr>
              <a:t>APLICABILIDADE DA LEGISLAÇÃO</a:t>
            </a:r>
            <a:endParaRPr lang="pt-BR" b="1" u="non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89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2278379"/>
            <a:ext cx="8496944" cy="23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pt-BR" sz="2400" dirty="0" smtClean="0"/>
              <a:t>É vedado o CREDITAMENTO de ICMS através da escrituração de Nota Fiscal de Venda ao Consumidor Eletrônica – NFC-e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endParaRPr lang="pt-BR" sz="2400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1954088" y="332656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cs typeface="Arial" charset="0"/>
              </a:rPr>
              <a:t>APLICABILIDADE DA LEGISLAÇÃO</a:t>
            </a:r>
            <a:endParaRPr lang="pt-BR" b="1" u="none" dirty="0">
              <a:cs typeface="Arial" charset="0"/>
            </a:endParaRPr>
          </a:p>
        </p:txBody>
      </p:sp>
      <p:sp>
        <p:nvSpPr>
          <p:cNvPr id="6" name="Rectangle 1034"/>
          <p:cNvSpPr>
            <a:spLocks noChangeArrowheads="1"/>
          </p:cNvSpPr>
          <p:nvPr/>
        </p:nvSpPr>
        <p:spPr bwMode="auto">
          <a:xfrm>
            <a:off x="323528" y="4446052"/>
            <a:ext cx="8496944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pt-BR" sz="2400" dirty="0" smtClean="0"/>
              <a:t>Obrigatoriedade da Identificação do Consumidor Operações superiores a 10.000,00 (Dez mil reais)</a:t>
            </a:r>
          </a:p>
          <a:p>
            <a:pPr algn="just">
              <a:spcBef>
                <a:spcPct val="20000"/>
              </a:spcBef>
            </a:pP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2752607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572697"/>
            <a:ext cx="8496944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b="1" dirty="0" smtClean="0"/>
              <a:t>Obrigatoriedade do QR </a:t>
            </a:r>
            <a:r>
              <a:rPr lang="pt-BR" sz="2400" b="1" dirty="0" smtClean="0"/>
              <a:t>CODE </a:t>
            </a:r>
            <a:r>
              <a:rPr lang="pt-BR" sz="2400" b="1" dirty="0" smtClean="0"/>
              <a:t>no XML;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400" b="1" dirty="0" smtClean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400" b="1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/>
              <a:t>Venda de postos de combustíveis para órgãos públicos</a:t>
            </a:r>
          </a:p>
          <a:p>
            <a:pPr algn="just"/>
            <a:r>
              <a:rPr lang="pt-BR" sz="2400" b="1" dirty="0" smtClean="0"/>
              <a:t>/Empresas inscritas;</a:t>
            </a:r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/>
              <a:t>Venda para entrega </a:t>
            </a:r>
            <a:r>
              <a:rPr lang="pt-BR" sz="2400" b="1" dirty="0" smtClean="0"/>
              <a:t>futura;.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endParaRPr lang="pt-BR" sz="2400" dirty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400" dirty="0" smtClean="0"/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endParaRPr lang="pt-BR" sz="2400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1954088" y="332656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cs typeface="Arial" charset="0"/>
              </a:rPr>
              <a:t>APLICABILIDADE DA LEGISLAÇÃO</a:t>
            </a:r>
            <a:endParaRPr lang="pt-BR" b="1" u="none" dirty="0">
              <a:cs typeface="Arial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828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28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103482"/>
            <a:ext cx="8496944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 smtClean="0"/>
              <a:t>Obrigatoriedade da informação das formas de pagamentos;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endParaRPr lang="pt-BR" sz="2400" dirty="0" smtClean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 smtClean="0"/>
              <a:t>Pagamentos efetuados através de Cartão de Débito ou Crédito tem que ser operacionalizados através de TEF – Transferência Eletrônica de Fundos</a:t>
            </a:r>
            <a:r>
              <a:rPr lang="pt-BR" sz="2400" dirty="0"/>
              <a:t>;</a:t>
            </a:r>
            <a:r>
              <a:rPr lang="pt-BR" sz="2400" dirty="0" smtClean="0"/>
              <a:t> e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endParaRPr lang="pt-BR" sz="2400" dirty="0"/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400" dirty="0" smtClean="0"/>
              <a:t>A partir de abril/2016 CNPJ da credenciadora, a bandeira da operadora do cartão e o número de autorização da operação.</a:t>
            </a:r>
          </a:p>
          <a:p>
            <a:pPr algn="just">
              <a:spcBef>
                <a:spcPct val="20000"/>
              </a:spcBef>
            </a:pPr>
            <a:endParaRPr lang="pt-BR" sz="2400" dirty="0" smtClean="0">
              <a:solidFill>
                <a:srgbClr val="FFC000"/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t-BR" sz="2400" dirty="0" smtClean="0">
                <a:solidFill>
                  <a:srgbClr val="FFC000"/>
                </a:solidFill>
              </a:rPr>
              <a:t>EXCETO:</a:t>
            </a:r>
          </a:p>
          <a:p>
            <a:pPr algn="just">
              <a:spcBef>
                <a:spcPct val="20000"/>
              </a:spcBef>
            </a:pPr>
            <a:r>
              <a:rPr lang="pt-BR" sz="2400" dirty="0" smtClean="0"/>
              <a:t>	Nos casos do Art. 1º da Portaria nº 209/GSER.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ü"/>
            </a:pPr>
            <a:endParaRPr lang="pt-BR" sz="2400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1954088" y="332656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cs typeface="Arial" charset="0"/>
              </a:rPr>
              <a:t>APLICABILIDADE DA LEGISLAÇÃO</a:t>
            </a:r>
            <a:endParaRPr lang="pt-BR" b="1" u="non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35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1115616" y="45152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>
                <a:latin typeface="+mn-lt"/>
                <a:cs typeface="Arial" charset="0"/>
              </a:rPr>
              <a:t>CERTIFICADO DIGITAL</a:t>
            </a:r>
          </a:p>
        </p:txBody>
      </p:sp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520700" y="1572294"/>
            <a:ext cx="8148638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sz="2800" u="none" dirty="0"/>
              <a:t>O </a:t>
            </a:r>
            <a:r>
              <a:rPr lang="pt-BR" sz="2800" b="1" u="none" dirty="0"/>
              <a:t>Certificado Digital</a:t>
            </a:r>
            <a:r>
              <a:rPr lang="pt-BR" sz="2800" u="none" dirty="0"/>
              <a:t> é uma assinatura com validade jurídica que garante proteção às transações eletrônicas e outros serviços via internet, permitindo que pessoas e empresas se identifiquem e assinem digitalmente de qualquer lugar do mundo com mais segurança e agilidade</a:t>
            </a:r>
            <a:r>
              <a:rPr lang="pt-BR" sz="2800" u="none" dirty="0" smtClean="0"/>
              <a:t>.</a:t>
            </a:r>
            <a:endParaRPr lang="pt-BR" sz="2800" u="none" dirty="0"/>
          </a:p>
          <a:p>
            <a:pPr algn="r"/>
            <a:r>
              <a:rPr lang="pt-BR" sz="2800" dirty="0"/>
              <a:t/>
            </a:r>
            <a:br>
              <a:rPr lang="pt-BR" sz="2800" dirty="0"/>
            </a:br>
            <a:endParaRPr lang="pt-BR" sz="2800" u="none" dirty="0">
              <a:solidFill>
                <a:srgbClr val="000000"/>
              </a:solidFill>
              <a:latin typeface="Trebuchet MS" pitchFamily="34" charset="0"/>
            </a:endParaRPr>
          </a:p>
          <a:p>
            <a:pPr algn="just">
              <a:spcBef>
                <a:spcPct val="20000"/>
              </a:spcBef>
            </a:pPr>
            <a:endParaRPr lang="pt-BR" sz="2200" u="none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0711"/>
            <a:ext cx="42767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867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99792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CONTINGÊNCIA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755576" y="1268760"/>
            <a:ext cx="734481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u="none" dirty="0" smtClean="0">
                <a:latin typeface="+mn-lt"/>
                <a:cs typeface="Arial" charset="0"/>
              </a:rPr>
              <a:t>Contingência </a:t>
            </a:r>
            <a:r>
              <a:rPr lang="pt-BR" i="1" u="none" dirty="0" smtClean="0">
                <a:latin typeface="+mn-lt"/>
                <a:cs typeface="Arial" charset="0"/>
              </a:rPr>
              <a:t>off-line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u="none" dirty="0" smtClean="0">
                <a:latin typeface="+mn-lt"/>
                <a:cs typeface="Arial" charset="0"/>
              </a:rPr>
              <a:t>A Impressão </a:t>
            </a:r>
            <a:r>
              <a:rPr lang="pt-BR" u="none" dirty="0" smtClean="0">
                <a:latin typeface="+mn-lt"/>
                <a:cs typeface="Arial" charset="0"/>
              </a:rPr>
              <a:t>do formulário de segurança (FS-DA</a:t>
            </a:r>
            <a:r>
              <a:rPr lang="pt-BR" u="none" dirty="0" smtClean="0">
                <a:latin typeface="+mn-lt"/>
                <a:cs typeface="Arial" charset="0"/>
              </a:rPr>
              <a:t>);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u="none" dirty="0" smtClean="0">
                <a:latin typeface="+mn-lt"/>
                <a:cs typeface="Arial" charset="0"/>
              </a:rPr>
              <a:t>ECF (Emissor de Cupom Fiscal).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pt-BR" u="none" dirty="0">
              <a:latin typeface="+mn-lt"/>
              <a:cs typeface="Arial" charset="0"/>
            </a:endParaRP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u="none" dirty="0"/>
              <a:t>Logo após o restabelecimento da conexão com a Internet, as NFC-e emitidas em contingência devem ser transmitidas para o ambiente autorizador no prazo máximo de 24 horas da emissão em </a:t>
            </a:r>
            <a:r>
              <a:rPr lang="pt-BR" u="none" dirty="0" smtClean="0"/>
              <a:t>contingência.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u="none" dirty="0" smtClean="0"/>
              <a:t>Se a Contingência for emitida por Formulário </a:t>
            </a:r>
            <a:r>
              <a:rPr lang="pt-BR" u="none" dirty="0"/>
              <a:t>de </a:t>
            </a:r>
            <a:r>
              <a:rPr lang="pt-BR" u="none" dirty="0" smtClean="0"/>
              <a:t>Segurança, </a:t>
            </a:r>
            <a:r>
              <a:rPr lang="pt-BR" u="none" dirty="0"/>
              <a:t>posteriormente </a:t>
            </a:r>
            <a:r>
              <a:rPr lang="pt-BR" u="none" dirty="0" smtClean="0"/>
              <a:t>deve ser transmitidas </a:t>
            </a:r>
            <a:r>
              <a:rPr lang="pt-BR" u="none" dirty="0"/>
              <a:t>em até 168 horas (7 dias). 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pt-BR" u="none" dirty="0"/>
          </a:p>
        </p:txBody>
      </p:sp>
    </p:spTree>
    <p:extLst>
      <p:ext uri="{BB962C8B-B14F-4D97-AF65-F5344CB8AC3E}">
        <p14:creationId xmlns:p14="http://schemas.microsoft.com/office/powerpoint/2010/main" val="1593767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99792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INUTILIZAÇÃO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971600" y="1897310"/>
            <a:ext cx="7344816" cy="225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Na hipótese de quebra de sequência da Numeração, deverá ser feito o pedido de INUTILIZAÇÃO da NFC-e até o 10º dia do mês subsequente àquele em que ocorrer a quebra da sequência da numeração.</a:t>
            </a:r>
          </a:p>
        </p:txBody>
      </p:sp>
    </p:spTree>
    <p:extLst>
      <p:ext uri="{BB962C8B-B14F-4D97-AF65-F5344CB8AC3E}">
        <p14:creationId xmlns:p14="http://schemas.microsoft.com/office/powerpoint/2010/main" val="3377051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99792" y="334396"/>
            <a:ext cx="5760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CANCELAMENTO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971600" y="1897310"/>
            <a:ext cx="734481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u="none" dirty="0">
                <a:latin typeface="+mn-lt"/>
                <a:cs typeface="Arial" charset="0"/>
              </a:rPr>
              <a:t>H</a:t>
            </a:r>
            <a:r>
              <a:rPr lang="pt-BR" u="none" dirty="0" smtClean="0">
                <a:latin typeface="+mn-lt"/>
                <a:cs typeface="Arial" charset="0"/>
              </a:rPr>
              <a:t>ipótese de CANCELAMENTO: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endParaRPr lang="pt-BR" u="none" dirty="0" smtClean="0">
              <a:latin typeface="+mn-lt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I – NÃO tenha ocorrido a circulação da mercadoria;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endParaRPr lang="pt-BR" u="none" dirty="0" smtClean="0">
              <a:latin typeface="+mn-lt"/>
              <a:cs typeface="Arial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II – Tenha ocorrido período de, no máximo, 24 (vinte e quatro) horas desde a concessão de autorização de uso de NFC-e.</a:t>
            </a:r>
          </a:p>
        </p:txBody>
      </p:sp>
    </p:spTree>
    <p:extLst>
      <p:ext uri="{BB962C8B-B14F-4D97-AF65-F5344CB8AC3E}">
        <p14:creationId xmlns:p14="http://schemas.microsoft.com/office/powerpoint/2010/main" val="1600150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_deo_Institucional_NFCe_ENCAT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12762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9592" y="836712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i="1" dirty="0">
                <a:cs typeface="DilleniaUPC" pitchFamily="18" charset="-34"/>
              </a:rPr>
              <a:t>Não é o mais forte que sobrevive, nem os mais inteligentes, mas o que melhor se adapta </a:t>
            </a:r>
            <a:r>
              <a:rPr lang="pt-BR" sz="4000" i="1" dirty="0" smtClean="0">
                <a:cs typeface="DilleniaUPC" pitchFamily="18" charset="-34"/>
              </a:rPr>
              <a:t>às mudanças</a:t>
            </a:r>
            <a:r>
              <a:rPr lang="pt-BR" sz="4000" i="1" dirty="0">
                <a:cs typeface="DilleniaUPC" pitchFamily="18" charset="-34"/>
              </a:rPr>
              <a:t>.”</a:t>
            </a:r>
            <a:r>
              <a:rPr lang="pt-BR" sz="4000" dirty="0">
                <a:cs typeface="DilleniaUPC" pitchFamily="18" charset="-34"/>
              </a:rPr>
              <a:t/>
            </a:r>
            <a:br>
              <a:rPr lang="pt-BR" sz="4000" dirty="0">
                <a:cs typeface="DilleniaUPC" pitchFamily="18" charset="-34"/>
              </a:rPr>
            </a:br>
            <a:r>
              <a:rPr lang="pt-BR" sz="4000" b="1" dirty="0">
                <a:cs typeface="DilleniaUPC" pitchFamily="18" charset="-34"/>
              </a:rPr>
              <a:t>                    </a:t>
            </a:r>
            <a:endParaRPr lang="pt-BR" sz="4000" b="1" dirty="0" smtClean="0">
              <a:cs typeface="DilleniaUPC" pitchFamily="18" charset="-34"/>
            </a:endParaRPr>
          </a:p>
          <a:p>
            <a:pPr algn="just"/>
            <a:endParaRPr lang="pt-BR" sz="4000" b="1" i="1" dirty="0">
              <a:cs typeface="DilleniaUPC" pitchFamily="18" charset="-34"/>
            </a:endParaRPr>
          </a:p>
          <a:p>
            <a:pPr algn="r"/>
            <a:r>
              <a:rPr lang="pt-BR" sz="3200" i="1" dirty="0" smtClean="0">
                <a:cs typeface="DilleniaUPC" pitchFamily="18" charset="-34"/>
              </a:rPr>
              <a:t>Charles </a:t>
            </a:r>
            <a:r>
              <a:rPr lang="pt-BR" sz="3200" i="1" dirty="0">
                <a:cs typeface="DilleniaUPC" pitchFamily="18" charset="-34"/>
              </a:rPr>
              <a:t>Darwin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165476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 smtClean="0"/>
              <a:t>OBRIGADO!!!!!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688632" cy="266429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568863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03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2263512"/>
            <a:ext cx="849694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sz="2800" u="none" dirty="0" smtClean="0"/>
              <a:t>A Nota Fiscal de Consumidor Eletrônica (NFC-e), modelo 65 é documento hábil para acobertar operações e prestações internas de </a:t>
            </a:r>
            <a:r>
              <a:rPr lang="pt-BR" sz="2800" u="none" dirty="0" smtClean="0">
                <a:solidFill>
                  <a:srgbClr val="FFCC00"/>
                </a:solidFill>
              </a:rPr>
              <a:t>vendas no varejo ao consumidor final</a:t>
            </a:r>
            <a:r>
              <a:rPr lang="pt-BR" sz="2800" u="none" dirty="0" smtClean="0"/>
              <a:t>, exceto casos em que a emissão de Nota Fiscal Eletrônica (NF-e), modelo 55, seja obrigatória.</a:t>
            </a: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DEFINIÇÃO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82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490237"/>
            <a:ext cx="8496944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20000"/>
              </a:spcBef>
              <a:buFont typeface="Arial" charset="0"/>
              <a:buChar char="•"/>
            </a:pPr>
            <a:r>
              <a:rPr lang="pt-BR" sz="2800" dirty="0"/>
              <a:t>V</a:t>
            </a:r>
            <a:r>
              <a:rPr lang="pt-BR" sz="2800" dirty="0" smtClean="0"/>
              <a:t>isa </a:t>
            </a:r>
            <a:r>
              <a:rPr lang="pt-BR" sz="2800" dirty="0"/>
              <a:t>ser uma alternativa totalmente eletrônica para os atuais documentos fiscais em papel utilizados no varejo </a:t>
            </a:r>
            <a:r>
              <a:rPr lang="pt-BR" sz="2800" dirty="0" smtClean="0"/>
              <a:t>;</a:t>
            </a:r>
          </a:p>
          <a:p>
            <a:pPr marL="457200" indent="-457200" algn="just">
              <a:spcBef>
                <a:spcPct val="20000"/>
              </a:spcBef>
              <a:buFont typeface="Arial" charset="0"/>
              <a:buChar char="•"/>
            </a:pPr>
            <a:endParaRPr lang="pt-BR" sz="2800" dirty="0" smtClean="0"/>
          </a:p>
          <a:p>
            <a:pPr marL="457200" indent="-457200" algn="just">
              <a:spcBef>
                <a:spcPct val="20000"/>
              </a:spcBef>
              <a:buFont typeface="Arial" charset="0"/>
              <a:buChar char="•"/>
            </a:pPr>
            <a:r>
              <a:rPr lang="pt-BR" sz="2800" dirty="0" smtClean="0"/>
              <a:t>Reduzir </a:t>
            </a:r>
            <a:r>
              <a:rPr lang="pt-BR" sz="2800" dirty="0"/>
              <a:t>custos de obrigações acessórias aos </a:t>
            </a:r>
            <a:r>
              <a:rPr lang="pt-BR" sz="2800" dirty="0" smtClean="0"/>
              <a:t>contribuintes;</a:t>
            </a:r>
          </a:p>
          <a:p>
            <a:pPr algn="just">
              <a:spcBef>
                <a:spcPct val="20000"/>
              </a:spcBef>
            </a:pPr>
            <a:endParaRPr lang="pt-BR" sz="2800" dirty="0" smtClean="0"/>
          </a:p>
          <a:p>
            <a:pPr marL="457200" indent="-457200" algn="just">
              <a:spcBef>
                <a:spcPct val="20000"/>
              </a:spcBef>
              <a:buFont typeface="Arial" charset="0"/>
              <a:buChar char="•"/>
            </a:pPr>
            <a:r>
              <a:rPr lang="pt-BR" sz="2800" dirty="0" smtClean="0"/>
              <a:t>Possibilitar </a:t>
            </a:r>
            <a:r>
              <a:rPr lang="pt-BR" sz="2800" dirty="0"/>
              <a:t>o aprimoramento do controle fiscal pelas Administrações </a:t>
            </a:r>
            <a:r>
              <a:rPr lang="pt-BR" sz="2800" dirty="0" smtClean="0"/>
              <a:t>Tributárias.</a:t>
            </a:r>
            <a:endParaRPr lang="pt-BR" sz="2800" u="none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OBJETIVOS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20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pic>
        <p:nvPicPr>
          <p:cNvPr id="4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246"/>
            <a:ext cx="4176464" cy="424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246"/>
            <a:ext cx="3960440" cy="424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699792" y="334396"/>
            <a:ext cx="57606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u="none" dirty="0" smtClean="0">
                <a:latin typeface="+mn-lt"/>
                <a:cs typeface="Arial" charset="0"/>
              </a:rPr>
              <a:t>SUBSTITUIÇÃO DE DOCUMENTOS FISCAIS</a:t>
            </a:r>
            <a:endParaRPr lang="pt-BR" u="none" dirty="0">
              <a:latin typeface="+mn-lt"/>
              <a:cs typeface="Arial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932040" y="5805264"/>
            <a:ext cx="345638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 smtClean="0"/>
              <a:t>ECF</a:t>
            </a:r>
            <a:endParaRPr lang="pt-BR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39552" y="5733256"/>
            <a:ext cx="3456384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 smtClean="0"/>
              <a:t>NFC (PAPEL)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558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793599"/>
            <a:ext cx="8496944" cy="465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sz="2800" dirty="0" smtClean="0"/>
              <a:t>Ajuste SINIEF 07/2005</a:t>
            </a:r>
          </a:p>
          <a:p>
            <a:pPr algn="just">
              <a:spcBef>
                <a:spcPct val="20000"/>
              </a:spcBef>
            </a:pPr>
            <a:endParaRPr lang="pt-BR" sz="2800" dirty="0"/>
          </a:p>
          <a:p>
            <a:pPr algn="just">
              <a:spcBef>
                <a:spcPct val="20000"/>
              </a:spcBef>
            </a:pPr>
            <a:r>
              <a:rPr lang="pt-BR" sz="2800" dirty="0" smtClean="0"/>
              <a:t>Ajuste SINIEF 01/2013</a:t>
            </a:r>
          </a:p>
          <a:p>
            <a:pPr algn="just">
              <a:spcBef>
                <a:spcPct val="20000"/>
              </a:spcBef>
            </a:pPr>
            <a:endParaRPr lang="pt-BR" sz="2800" u="none" dirty="0"/>
          </a:p>
          <a:p>
            <a:pPr algn="just">
              <a:spcBef>
                <a:spcPct val="20000"/>
              </a:spcBef>
            </a:pPr>
            <a:r>
              <a:rPr lang="pt-BR" sz="2800" dirty="0" smtClean="0"/>
              <a:t>RICMS-PB (Art. 166 a 166-P)</a:t>
            </a:r>
          </a:p>
          <a:p>
            <a:pPr algn="just">
              <a:spcBef>
                <a:spcPct val="20000"/>
              </a:spcBef>
            </a:pPr>
            <a:endParaRPr lang="pt-BR" sz="2800" u="none" dirty="0"/>
          </a:p>
          <a:p>
            <a:pPr algn="just">
              <a:spcBef>
                <a:spcPct val="20000"/>
              </a:spcBef>
            </a:pPr>
            <a:r>
              <a:rPr lang="pt-BR" sz="2800" dirty="0" smtClean="0"/>
              <a:t>Portaria 259/2014 – GSER e suas Alterações</a:t>
            </a:r>
          </a:p>
          <a:p>
            <a:pPr algn="just">
              <a:spcBef>
                <a:spcPct val="20000"/>
              </a:spcBef>
            </a:pPr>
            <a:endParaRPr lang="pt-BR" sz="2800" u="none" dirty="0"/>
          </a:p>
          <a:p>
            <a:pPr algn="just">
              <a:spcBef>
                <a:spcPct val="20000"/>
              </a:spcBef>
            </a:pPr>
            <a:r>
              <a:rPr lang="pt-BR" sz="2800" dirty="0" smtClean="0"/>
              <a:t>Portaria 209/2014 - GSER</a:t>
            </a:r>
            <a:endParaRPr lang="pt-BR" sz="2800" u="none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LEGISLAÇÃO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40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2263512"/>
            <a:ext cx="8496944" cy="25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sz="2800" b="1" dirty="0" smtClean="0"/>
              <a:t>Empresas emissoras da NFC-e</a:t>
            </a:r>
          </a:p>
          <a:p>
            <a:pPr algn="just">
              <a:spcBef>
                <a:spcPct val="20000"/>
              </a:spcBef>
            </a:pPr>
            <a:endParaRPr lang="pt-BR" sz="2800" b="1" u="none" dirty="0"/>
          </a:p>
          <a:p>
            <a:pPr algn="just">
              <a:spcBef>
                <a:spcPct val="20000"/>
              </a:spcBef>
            </a:pPr>
            <a:r>
              <a:rPr lang="pt-BR" sz="2800" b="1" dirty="0" smtClean="0"/>
              <a:t>Consumidor</a:t>
            </a:r>
          </a:p>
          <a:p>
            <a:pPr algn="just">
              <a:spcBef>
                <a:spcPct val="20000"/>
              </a:spcBef>
            </a:pPr>
            <a:endParaRPr lang="pt-BR" sz="2800" b="1" u="none" dirty="0"/>
          </a:p>
          <a:p>
            <a:pPr algn="just">
              <a:spcBef>
                <a:spcPct val="20000"/>
              </a:spcBef>
            </a:pPr>
            <a:r>
              <a:rPr lang="pt-BR" sz="2800" b="1" dirty="0" smtClean="0"/>
              <a:t>Fisco</a:t>
            </a: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BENEFÍCIOS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78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4"/>
          <p:cNvSpPr>
            <a:spLocks noChangeArrowheads="1"/>
          </p:cNvSpPr>
          <p:nvPr/>
        </p:nvSpPr>
        <p:spPr bwMode="auto">
          <a:xfrm>
            <a:off x="323528" y="1181065"/>
            <a:ext cx="849694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2400" b="1" dirty="0"/>
              <a:t>· Redução de </a:t>
            </a:r>
            <a:r>
              <a:rPr lang="pt-BR" sz="2400" b="1" dirty="0" smtClean="0"/>
              <a:t>custos com </a:t>
            </a:r>
            <a:r>
              <a:rPr lang="pt-BR" sz="2400" b="1" dirty="0"/>
              <a:t>:</a:t>
            </a:r>
          </a:p>
          <a:p>
            <a:endParaRPr lang="pt-BR" sz="2400" b="1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Dispensa de obrigatoriedade de adoção de equipamento fiscal para emissão de </a:t>
            </a:r>
            <a:r>
              <a:rPr lang="pt-BR" sz="2400" b="1" dirty="0"/>
              <a:t>NFC-e e Possibilidade de uso de Impressora não fiscal;</a:t>
            </a:r>
          </a:p>
          <a:p>
            <a:pPr algn="just"/>
            <a:endParaRPr lang="pt-BR" sz="2400" b="1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Não </a:t>
            </a:r>
            <a:r>
              <a:rPr lang="pt-BR" sz="2400" b="1" dirty="0"/>
              <a:t>exigência de qualquer tipo de homologação de hardware ou software</a:t>
            </a:r>
            <a:r>
              <a:rPr lang="pt-BR" sz="2400" b="1" dirty="0" smtClean="0"/>
              <a:t>;</a:t>
            </a:r>
          </a:p>
          <a:p>
            <a:pPr algn="just"/>
            <a:endParaRPr lang="pt-BR" sz="2400" b="1" dirty="0"/>
          </a:p>
          <a:p>
            <a:pPr marL="342900" indent="-342900" algn="just">
              <a:buFont typeface="Arial" charset="0"/>
              <a:buChar char="•"/>
            </a:pPr>
            <a:r>
              <a:rPr lang="pt-BR" sz="2400" b="1" dirty="0" smtClean="0"/>
              <a:t>Simplificação </a:t>
            </a:r>
            <a:r>
              <a:rPr lang="pt-BR" sz="2400" b="1" dirty="0"/>
              <a:t>de Obrigações Acessórias (dispensa de redução Z, leitura X, mapa de caixa, aposição de lacres, registros em atestados de intervenção</a:t>
            </a:r>
            <a:r>
              <a:rPr lang="pt-BR" sz="2400" b="1" dirty="0" smtClean="0"/>
              <a:t>);</a:t>
            </a:r>
          </a:p>
          <a:p>
            <a:pPr marL="342900" indent="-342900" algn="just">
              <a:buFont typeface="Arial" charset="0"/>
              <a:buChar char="•"/>
            </a:pPr>
            <a:endParaRPr lang="pt-BR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/>
              <a:t>Não exigência da figura do Interventor Técnico;</a:t>
            </a:r>
          </a:p>
          <a:p>
            <a:pPr algn="just"/>
            <a:endParaRPr lang="pt-BR" sz="2400" b="1" dirty="0"/>
          </a:p>
          <a:p>
            <a:pPr marL="342900" indent="-342900" algn="just">
              <a:buFont typeface="Arial" charset="0"/>
              <a:buChar char="•"/>
            </a:pPr>
            <a:endParaRPr lang="pt-BR" sz="2400" b="1" dirty="0" smtClean="0"/>
          </a:p>
          <a:p>
            <a:pPr marL="342900" indent="-342900" algn="just">
              <a:buFont typeface="Arial" charset="0"/>
              <a:buChar char="•"/>
            </a:pPr>
            <a:endParaRPr lang="pt-BR" sz="2400" b="1" dirty="0"/>
          </a:p>
          <a:p>
            <a:pPr algn="just"/>
            <a:endParaRPr lang="pt-BR" sz="2400" b="1" dirty="0" smtClean="0"/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598743" cy="936104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99792" y="379512"/>
            <a:ext cx="54262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u="none" dirty="0" smtClean="0">
                <a:latin typeface="+mn-lt"/>
                <a:cs typeface="Arial" charset="0"/>
              </a:rPr>
              <a:t>BENEFÍCIOS DAS EMPRESAS</a:t>
            </a:r>
            <a:endParaRPr lang="pt-BR" b="1" u="none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91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</TotalTime>
  <Words>1114</Words>
  <Application>Microsoft Office PowerPoint</Application>
  <PresentationFormat>Apresentação na tela (4:3)</PresentationFormat>
  <Paragraphs>191</Paragraphs>
  <Slides>35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Elementar</vt:lpstr>
      <vt:lpstr>Nota Fiscal de Consumidor Eletrônica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FERNANDO</cp:lastModifiedBy>
  <cp:revision>165</cp:revision>
  <dcterms:created xsi:type="dcterms:W3CDTF">2015-03-29T16:49:43Z</dcterms:created>
  <dcterms:modified xsi:type="dcterms:W3CDTF">2016-03-04T03:58:38Z</dcterms:modified>
</cp:coreProperties>
</file>