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307" r:id="rId4"/>
    <p:sldId id="319" r:id="rId5"/>
    <p:sldId id="302" r:id="rId6"/>
    <p:sldId id="315" r:id="rId7"/>
    <p:sldId id="303" r:id="rId8"/>
    <p:sldId id="316" r:id="rId9"/>
    <p:sldId id="304" r:id="rId10"/>
    <p:sldId id="292" r:id="rId11"/>
    <p:sldId id="281" r:id="rId12"/>
    <p:sldId id="291" r:id="rId13"/>
    <p:sldId id="308" r:id="rId14"/>
    <p:sldId id="293" r:id="rId15"/>
    <p:sldId id="297" r:id="rId16"/>
    <p:sldId id="309" r:id="rId17"/>
    <p:sldId id="289" r:id="rId18"/>
    <p:sldId id="310" r:id="rId19"/>
    <p:sldId id="314" r:id="rId20"/>
    <p:sldId id="311" r:id="rId21"/>
    <p:sldId id="299" r:id="rId22"/>
    <p:sldId id="298" r:id="rId23"/>
    <p:sldId id="300" r:id="rId24"/>
    <p:sldId id="301" r:id="rId25"/>
    <p:sldId id="296" r:id="rId26"/>
    <p:sldId id="306" r:id="rId27"/>
    <p:sldId id="320" r:id="rId28"/>
    <p:sldId id="312" r:id="rId29"/>
    <p:sldId id="318" r:id="rId30"/>
    <p:sldId id="317" r:id="rId31"/>
    <p:sldId id="262" r:id="rId32"/>
    <p:sldId id="313" r:id="rId33"/>
    <p:sldId id="305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00B"/>
    <a:srgbClr val="23A4CE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29" autoAdjust="0"/>
  </p:normalViewPr>
  <p:slideViewPr>
    <p:cSldViewPr>
      <p:cViewPr>
        <p:scale>
          <a:sx n="94" d="100"/>
          <a:sy n="94" d="100"/>
        </p:scale>
        <p:origin x="-122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872A9-EF68-4D4F-94E0-9F7E5F2E94F0}" type="datetimeFigureOut">
              <a:rPr lang="pt-BR" smtClean="0"/>
              <a:t>10/26/15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F2CDB-6E31-4158-9FC5-4F1AC25C33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39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11853-0F99-F24B-9AAE-6CEF3CAC47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6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11853-0F99-F24B-9AAE-6CEF3CAC47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6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11853-0F99-F24B-9AAE-6CEF3CAC47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6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11853-0F99-F24B-9AAE-6CEF3CAC47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6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11853-0F99-F24B-9AAE-6CEF3CAC47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6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11853-0F99-F24B-9AAE-6CEF3CAC47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6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11853-0F99-F24B-9AAE-6CEF3CAC47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6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11853-0F99-F24B-9AAE-6CEF3CAC47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6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11853-0F99-F24B-9AAE-6CEF3CAC47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6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quer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baseline="0" dirty="0" smtClean="0"/>
              <a:t> popular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Todo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quer</a:t>
            </a:r>
            <a:r>
              <a:rPr lang="en-US" baseline="0" dirty="0" smtClean="0"/>
              <a:t> likes e </a:t>
            </a:r>
            <a:r>
              <a:rPr lang="en-US" baseline="0" dirty="0" err="1" smtClean="0"/>
              <a:t>quer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amado</a:t>
            </a:r>
            <a:r>
              <a:rPr lang="en-US" baseline="0" dirty="0" smtClean="0"/>
              <a:t>! No marketing </a:t>
            </a:r>
            <a:r>
              <a:rPr lang="en-US" baseline="0" dirty="0" err="1" smtClean="0"/>
              <a:t>isso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chama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vaidade</a:t>
            </a:r>
            <a:r>
              <a:rPr lang="en-US" baseline="0" dirty="0" smtClean="0"/>
              <a:t> digital.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Utilizar de </a:t>
            </a:r>
            <a:r>
              <a:rPr lang="pt-BR" dirty="0" err="1" smtClean="0"/>
              <a:t>midias</a:t>
            </a:r>
            <a:r>
              <a:rPr lang="pt-BR" dirty="0" smtClean="0"/>
              <a:t> digitais</a:t>
            </a:r>
            <a:r>
              <a:rPr lang="pt-BR" baseline="0" dirty="0" smtClean="0"/>
              <a:t> para maximizar neg</a:t>
            </a:r>
            <a:r>
              <a:rPr lang="pt-BR" baseline="0" dirty="0" smtClean="0"/>
              <a:t>ócios, usando diversos tipos de canais: </a:t>
            </a:r>
            <a:r>
              <a:rPr lang="pt-BR" baseline="0" dirty="0" err="1" smtClean="0"/>
              <a:t>email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sms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whatsapp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midias</a:t>
            </a:r>
            <a:r>
              <a:rPr lang="pt-BR" baseline="0" dirty="0" smtClean="0"/>
              <a:t> sociais, </a:t>
            </a:r>
            <a:r>
              <a:rPr lang="pt-BR" baseline="0" dirty="0" err="1" smtClean="0"/>
              <a:t>anuncios</a:t>
            </a:r>
            <a:r>
              <a:rPr lang="pt-BR" baseline="0" dirty="0" smtClean="0"/>
              <a:t> online, </a:t>
            </a:r>
            <a:r>
              <a:rPr lang="pt-BR" baseline="0" dirty="0" err="1" smtClean="0"/>
              <a:t>etc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2CDB-6E31-4158-9FC5-4F1AC25C33F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761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11853-0F99-F24B-9AAE-6CEF3CAC47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252F-ED12-46FC-BFFC-80C34AC2FB9A}" type="datetimeFigureOut">
              <a:rPr lang="pt-BR" smtClean="0"/>
              <a:t>10/26/15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CCC-E189-489F-8662-5E5068E919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44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252F-ED12-46FC-BFFC-80C34AC2FB9A}" type="datetimeFigureOut">
              <a:rPr lang="pt-BR" smtClean="0"/>
              <a:t>10/26/15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CCC-E189-489F-8662-5E5068E919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54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252F-ED12-46FC-BFFC-80C34AC2FB9A}" type="datetimeFigureOut">
              <a:rPr lang="pt-BR" smtClean="0"/>
              <a:t>10/26/15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CCC-E189-489F-8662-5E5068E919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50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252F-ED12-46FC-BFFC-80C34AC2FB9A}" type="datetimeFigureOut">
              <a:rPr lang="pt-BR" smtClean="0"/>
              <a:t>10/26/15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CCC-E189-489F-8662-5E5068E919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31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252F-ED12-46FC-BFFC-80C34AC2FB9A}" type="datetimeFigureOut">
              <a:rPr lang="pt-BR" smtClean="0"/>
              <a:t>10/26/15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CCC-E189-489F-8662-5E5068E919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252F-ED12-46FC-BFFC-80C34AC2FB9A}" type="datetimeFigureOut">
              <a:rPr lang="pt-BR" smtClean="0"/>
              <a:t>10/26/15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CCC-E189-489F-8662-5E5068E919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7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252F-ED12-46FC-BFFC-80C34AC2FB9A}" type="datetimeFigureOut">
              <a:rPr lang="pt-BR" smtClean="0"/>
              <a:t>10/26/15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CCC-E189-489F-8662-5E5068E919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42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252F-ED12-46FC-BFFC-80C34AC2FB9A}" type="datetimeFigureOut">
              <a:rPr lang="pt-BR" smtClean="0"/>
              <a:t>10/26/15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CCC-E189-489F-8662-5E5068E919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67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252F-ED12-46FC-BFFC-80C34AC2FB9A}" type="datetimeFigureOut">
              <a:rPr lang="pt-BR" smtClean="0"/>
              <a:t>10/26/15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CCC-E189-489F-8662-5E5068E919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01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252F-ED12-46FC-BFFC-80C34AC2FB9A}" type="datetimeFigureOut">
              <a:rPr lang="pt-BR" smtClean="0"/>
              <a:t>10/26/15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CCC-E189-489F-8662-5E5068E919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63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252F-ED12-46FC-BFFC-80C34AC2FB9A}" type="datetimeFigureOut">
              <a:rPr lang="pt-BR" smtClean="0"/>
              <a:t>10/26/15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0CCC-E189-489F-8662-5E5068E919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31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8252F-ED12-46FC-BFFC-80C34AC2FB9A}" type="datetimeFigureOut">
              <a:rPr lang="pt-BR" smtClean="0"/>
              <a:t>10/26/15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0CCC-E189-489F-8662-5E5068E919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74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tleys.com.au" TargetMode="External"/><Relationship Id="rId4" Type="http://schemas.openxmlformats.org/officeDocument/2006/relationships/hyperlink" Target="http://www.careaccounting.com.au" TargetMode="External"/><Relationship Id="rId5" Type="http://schemas.openxmlformats.org/officeDocument/2006/relationships/hyperlink" Target="http://www.peerwealth.com.au" TargetMode="External"/><Relationship Id="rId6" Type="http://schemas.openxmlformats.org/officeDocument/2006/relationships/hyperlink" Target="http://www.klmaccountants.com.au" TargetMode="Externa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facebook.com/business/products/pages/" TargetMode="External"/><Relationship Id="rId12" Type="http://schemas.openxmlformats.org/officeDocument/2006/relationships/hyperlink" Target="https://www.facebook.com/BrasilMarketing" TargetMode="External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jpeg"/><Relationship Id="rId4" Type="http://schemas.openxmlformats.org/officeDocument/2006/relationships/hyperlink" Target="https://support.google.com/adwords/certification/topic/2799681?hl=pt-BR&amp;ref_topic=2799680" TargetMode="External"/><Relationship Id="rId5" Type="http://schemas.openxmlformats.org/officeDocument/2006/relationships/hyperlink" Target="https://www.youtube.com/watch?v=sHicqn5fcn4" TargetMode="External"/><Relationship Id="rId6" Type="http://schemas.openxmlformats.org/officeDocument/2006/relationships/hyperlink" Target="https://www.youtube.com/watch?v=C1bDMCRvDYI" TargetMode="External"/><Relationship Id="rId7" Type="http://schemas.openxmlformats.org/officeDocument/2006/relationships/hyperlink" Target="https://www.youtube.com/playlist?list=PLAF319F69FCD57D4A" TargetMode="External"/><Relationship Id="rId8" Type="http://schemas.openxmlformats.org/officeDocument/2006/relationships/hyperlink" Target="http://googleblog.blogspot.com.br/" TargetMode="External"/><Relationship Id="rId9" Type="http://schemas.openxmlformats.org/officeDocument/2006/relationships/hyperlink" Target="http://googlebrasilblog.blogspot.com.br/" TargetMode="External"/><Relationship Id="rId10" Type="http://schemas.openxmlformats.org/officeDocument/2006/relationships/hyperlink" Target="https://www.facebook.com/business/products/ad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55576" y="1700808"/>
            <a:ext cx="71287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prstClr val="white"/>
                </a:solidFill>
              </a:rPr>
              <a:t>COMO GERAR VALOR PARA A SUA MARCA</a:t>
            </a:r>
          </a:p>
          <a:p>
            <a:pPr algn="ctr"/>
            <a:r>
              <a:rPr lang="pt-BR" sz="4200" b="1" dirty="0" smtClean="0">
                <a:solidFill>
                  <a:schemeClr val="bg1"/>
                </a:solidFill>
              </a:rPr>
              <a:t>COM MARKETING DIGITAL</a:t>
            </a:r>
            <a:endParaRPr lang="pt-BR" sz="5400" b="1" dirty="0" smtClean="0">
              <a:solidFill>
                <a:prstClr val="white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85184"/>
            <a:ext cx="3022748" cy="106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3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343"/>
          <a:stretch/>
        </p:blipFill>
        <p:spPr>
          <a:xfrm>
            <a:off x="0" y="0"/>
            <a:ext cx="9252520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63750"/>
            <a:ext cx="9144000" cy="64633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Unicode MS"/>
                <a:cs typeface="Arial Unicode MS"/>
              </a:rPr>
              <a:t>O QUE TE DEFINE?</a:t>
            </a:r>
            <a:endParaRPr lang="en-US" sz="3600" b="1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  <p:sp>
        <p:nvSpPr>
          <p:cNvPr id="7" name="Retângulo 2"/>
          <p:cNvSpPr/>
          <p:nvPr/>
        </p:nvSpPr>
        <p:spPr>
          <a:xfrm>
            <a:off x="0" y="1095127"/>
            <a:ext cx="9252519" cy="2954655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VALORES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PESSOAS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CONTEXTO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PREÇO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SEGMENTO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LOCALIZAÇÃO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2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972"/>
          <a:stretch/>
        </p:blipFill>
        <p:spPr>
          <a:xfrm>
            <a:off x="-108093" y="0"/>
            <a:ext cx="9267914" cy="6879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63750"/>
            <a:ext cx="9144000" cy="64633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Unicode MS"/>
                <a:cs typeface="Arial Unicode MS"/>
              </a:rPr>
              <a:t>QUEM </a:t>
            </a:r>
            <a:r>
              <a:rPr lang="en-US" sz="3600" b="1" dirty="0" err="1" smtClean="0">
                <a:solidFill>
                  <a:schemeClr val="bg1"/>
                </a:solidFill>
                <a:latin typeface="Arial Unicode MS"/>
                <a:cs typeface="Arial Unicode MS"/>
              </a:rPr>
              <a:t>É</a:t>
            </a:r>
            <a:r>
              <a:rPr lang="en-US" sz="3600" b="1" dirty="0" smtClean="0">
                <a:solidFill>
                  <a:schemeClr val="bg1"/>
                </a:solidFill>
                <a:latin typeface="Arial Unicode MS"/>
                <a:cs typeface="Arial Unicode MS"/>
              </a:rPr>
              <a:t> O SEU CLIENTE?</a:t>
            </a:r>
            <a:endParaRPr lang="en-US" sz="3600" b="1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  <p:sp>
        <p:nvSpPr>
          <p:cNvPr id="7" name="Retângulo 2"/>
          <p:cNvSpPr/>
          <p:nvPr/>
        </p:nvSpPr>
        <p:spPr>
          <a:xfrm>
            <a:off x="323527" y="1052736"/>
            <a:ext cx="852631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 QUE ELES TEM EM COMUM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QUAIS OS PRINCIPAIS PROBLEMAS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PORQUE PRECISAM DE VOCÊ</a:t>
            </a:r>
          </a:p>
        </p:txBody>
      </p:sp>
    </p:spTree>
    <p:extLst>
      <p:ext uri="{BB962C8B-B14F-4D97-AF65-F5344CB8AC3E}">
        <p14:creationId xmlns:p14="http://schemas.microsoft.com/office/powerpoint/2010/main" val="231543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89630"/>
            <a:ext cx="54024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QUESTÕES BÁSICAS ANTES DE COMEÇAR</a:t>
            </a:r>
            <a:endParaRPr lang="pt-BR" sz="24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7" y="1124744"/>
            <a:ext cx="8526311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Entenda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o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seu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contexto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Defina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quem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você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é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pontos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fortes 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fracos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Saiba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quem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é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seu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melhor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cliente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seu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pior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cliente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Entenda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porque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seus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clientes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escolhem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como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contador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Entenda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porque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seus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clientes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não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trocam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por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outro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contador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http://i1.r7.com/data/files/2C96/1618/407A/06E5/0140/7D9D/36C3/14E1/Logo-Nibo_Publi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86" y="5857941"/>
            <a:ext cx="1961153" cy="7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2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89630"/>
            <a:ext cx="5901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</a:rPr>
              <a:t>ATENDA A DEMANDA EXISTENTE.</a:t>
            </a:r>
            <a:endParaRPr lang="pt-BR" sz="32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24328" y="107920"/>
            <a:ext cx="16363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PARTE 2</a:t>
            </a:r>
          </a:p>
        </p:txBody>
      </p:sp>
      <p:pic>
        <p:nvPicPr>
          <p:cNvPr id="4" name="Picture 3" descr="waiting-in-lin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/>
          <a:stretch/>
        </p:blipFill>
        <p:spPr>
          <a:xfrm>
            <a:off x="0" y="3157728"/>
            <a:ext cx="8105840" cy="37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89630"/>
            <a:ext cx="45704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O EGO DIGITAL É IMPRESCINDÍVEL</a:t>
            </a:r>
            <a:endParaRPr lang="pt-BR" sz="24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http://i1.r7.com/data/files/2C96/1618/407A/06E5/0140/7D9D/36C3/14E1/Logo-Nibo_Publi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86" y="5857941"/>
            <a:ext cx="1961153" cy="7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3" r="16584"/>
          <a:stretch/>
        </p:blipFill>
        <p:spPr>
          <a:xfrm>
            <a:off x="2563" y="836712"/>
            <a:ext cx="9141437" cy="6021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17848"/>
          <a:stretch/>
        </p:blipFill>
        <p:spPr>
          <a:xfrm>
            <a:off x="27128" y="836712"/>
            <a:ext cx="9116872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4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3551"/>
          <a:stretch/>
        </p:blipFill>
        <p:spPr>
          <a:xfrm>
            <a:off x="-36512" y="-27384"/>
            <a:ext cx="9180512" cy="6912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Unicode MS"/>
                <a:cs typeface="Arial Unicode MS"/>
              </a:rPr>
              <a:t>SEJA ACHADO</a:t>
            </a:r>
            <a:endParaRPr lang="en-US" sz="3600" b="1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  <p:sp>
        <p:nvSpPr>
          <p:cNvPr id="7" name="Retângulo 2"/>
          <p:cNvSpPr/>
          <p:nvPr/>
        </p:nvSpPr>
        <p:spPr>
          <a:xfrm>
            <a:off x="-72009" y="1052736"/>
            <a:ext cx="9252521" cy="120032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PELO NOME DA EMPRESA E NOME DOS SÓCIOS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POR LOCALIZAÇÃO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POR SERVIÇOS E ESPECIALIZAÇÕES</a:t>
            </a:r>
          </a:p>
        </p:txBody>
      </p:sp>
    </p:spTree>
    <p:extLst>
      <p:ext uri="{BB962C8B-B14F-4D97-AF65-F5344CB8AC3E}">
        <p14:creationId xmlns:p14="http://schemas.microsoft.com/office/powerpoint/2010/main" val="143722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89630"/>
            <a:ext cx="4486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</a:rPr>
              <a:t>UM SITE E UM ANÚNCIO.</a:t>
            </a:r>
            <a:endParaRPr lang="pt-BR" sz="32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24328" y="107920"/>
            <a:ext cx="16363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PARTE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930400"/>
            <a:ext cx="5867400" cy="2984500"/>
          </a:xfrm>
          <a:prstGeom prst="rect">
            <a:avLst/>
          </a:prstGeom>
        </p:spPr>
      </p:pic>
      <p:sp>
        <p:nvSpPr>
          <p:cNvPr id="7" name="Retângulo 2"/>
          <p:cNvSpPr/>
          <p:nvPr/>
        </p:nvSpPr>
        <p:spPr>
          <a:xfrm>
            <a:off x="1331640" y="5877272"/>
            <a:ext cx="684076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Ou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…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limite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-se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ao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importante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4612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89630"/>
            <a:ext cx="67892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MAIORES FRUSTRAÇÕES DE CLIENTES &amp; PROSPECTS </a:t>
            </a:r>
            <a:endParaRPr lang="pt-BR" sz="24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7" y="1124744"/>
            <a:ext cx="8526311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Emails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não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respondidos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Perguntas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e posts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sem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interação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Telefones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endereços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e emails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defasados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Sites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que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não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funcionam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Navegação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complicada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Não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achar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informação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que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precisa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http://i1.r7.com/data/files/2C96/1618/407A/06E5/0140/7D9D/36C3/14E1/Logo-Nibo_Publi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86" y="5857941"/>
            <a:ext cx="1961153" cy="7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187624" y="980728"/>
            <a:ext cx="6624736" cy="4752528"/>
          </a:xfrm>
          <a:prstGeom prst="line">
            <a:avLst/>
          </a:prstGeom>
          <a:ln w="190500" cap="rnd">
            <a:solidFill>
              <a:srgbClr val="A3100B">
                <a:alpha val="90000"/>
              </a:srgb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87624" y="1004037"/>
            <a:ext cx="6660232" cy="4729219"/>
          </a:xfrm>
          <a:prstGeom prst="line">
            <a:avLst/>
          </a:prstGeom>
          <a:ln w="190500" cap="rnd">
            <a:solidFill>
              <a:srgbClr val="A3100B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22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15" y="901700"/>
            <a:ext cx="87122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3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5200"/>
            <a:ext cx="9144000" cy="4905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600"/>
            <a:ext cx="9144000" cy="665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400"/>
            <a:ext cx="9144000" cy="6795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7802"/>
            <a:ext cx="9144000" cy="6745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086"/>
            <a:ext cx="9144000" cy="6806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53505"/>
            <a:ext cx="9144000" cy="6770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89" y="0"/>
            <a:ext cx="9144000" cy="6816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9" y="-4567"/>
            <a:ext cx="9144000" cy="6688585"/>
          </a:xfrm>
          <a:prstGeom prst="rect">
            <a:avLst/>
          </a:prstGeom>
        </p:spPr>
      </p:pic>
      <p:pic>
        <p:nvPicPr>
          <p:cNvPr id="12" name="Picture 11" descr="arrow-pointe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3264" y="6349752"/>
            <a:ext cx="442888" cy="4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2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89630"/>
            <a:ext cx="71482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AGENDA DO MARKETING DIGITAL PARA CONTADORES</a:t>
            </a:r>
            <a:endParaRPr lang="pt-BR" sz="24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980728"/>
            <a:ext cx="792088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PARTE 1 </a:t>
            </a:r>
            <a:b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Pense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antes de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começar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questões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básicas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para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responder</a:t>
            </a:r>
          </a:p>
          <a:p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PARTE 2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Atenda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demanda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seja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achado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PARTE 3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Comece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com o simples: um site e um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anúncio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PARTE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Midias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sociais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esteja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presente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, mas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não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seja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forçado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http://i1.r7.com/data/files/2C96/1618/407A/06E5/0140/7D9D/36C3/14E1/Logo-Nibo_Publi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86" y="5857941"/>
            <a:ext cx="1961153" cy="7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7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879013"/>
            <a:ext cx="9144000" cy="64633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Unicode MS"/>
                <a:cs typeface="Arial Unicode MS"/>
              </a:rPr>
              <a:t>CRIE UM ANÚNCIO PARA CADA TÓPICO</a:t>
            </a:r>
            <a:endParaRPr lang="en-US" sz="3600" b="1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  <p:sp>
        <p:nvSpPr>
          <p:cNvPr id="6" name="Retângulo 2"/>
          <p:cNvSpPr/>
          <p:nvPr/>
        </p:nvSpPr>
        <p:spPr>
          <a:xfrm>
            <a:off x="35496" y="1364576"/>
            <a:ext cx="352839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Consultoria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inanceira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para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pequena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empresa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tângulo 2"/>
          <p:cNvSpPr/>
          <p:nvPr/>
        </p:nvSpPr>
        <p:spPr>
          <a:xfrm>
            <a:off x="35496" y="3102059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Vicente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Sevilha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contabilidade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tângulo 2"/>
          <p:cNvSpPr/>
          <p:nvPr/>
        </p:nvSpPr>
        <p:spPr>
          <a:xfrm>
            <a:off x="35496" y="4686235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Contabilidade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Barra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Tijuca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tângulo 2"/>
          <p:cNvSpPr/>
          <p:nvPr/>
        </p:nvSpPr>
        <p:spPr>
          <a:xfrm>
            <a:off x="4860032" y="1340768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u="sng" dirty="0" err="1" smtClean="0">
                <a:solidFill>
                  <a:schemeClr val="bg1">
                    <a:lumMod val="50000"/>
                  </a:schemeClr>
                </a:solidFill>
              </a:rPr>
              <a:t>Consultoria</a:t>
            </a:r>
            <a:r>
              <a:rPr lang="en-US" sz="2000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u="sng" dirty="0" err="1" smtClean="0">
                <a:solidFill>
                  <a:schemeClr val="bg1">
                    <a:lumMod val="50000"/>
                  </a:schemeClr>
                </a:solidFill>
              </a:rPr>
              <a:t>Financeira</a:t>
            </a:r>
            <a:endParaRPr lang="en-US" sz="2000" u="sng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Receba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uma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proposta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grátis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Especializados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PMEs.</a:t>
            </a:r>
          </a:p>
          <a:p>
            <a:pPr lvl="1"/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2"/>
          <p:cNvSpPr/>
          <p:nvPr/>
        </p:nvSpPr>
        <p:spPr>
          <a:xfrm>
            <a:off x="4860032" y="3078251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u="sng" dirty="0" err="1" smtClean="0">
                <a:solidFill>
                  <a:schemeClr val="bg1">
                    <a:lumMod val="50000"/>
                  </a:schemeClr>
                </a:solidFill>
              </a:rPr>
              <a:t>Sevilha</a:t>
            </a:r>
            <a:r>
              <a:rPr lang="en-US" sz="2000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u="sng" dirty="0" err="1" smtClean="0">
                <a:solidFill>
                  <a:schemeClr val="bg1">
                    <a:lumMod val="50000"/>
                  </a:schemeClr>
                </a:solidFill>
              </a:rPr>
              <a:t>Contabilidade</a:t>
            </a:r>
            <a:endParaRPr lang="en-US" sz="200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Entre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contato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para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soluções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contábeis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serviço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qualidade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tângulo 2"/>
          <p:cNvSpPr/>
          <p:nvPr/>
        </p:nvSpPr>
        <p:spPr>
          <a:xfrm>
            <a:off x="4860032" y="4662427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u="sng" dirty="0" err="1" smtClean="0">
                <a:solidFill>
                  <a:schemeClr val="bg1">
                    <a:lumMod val="50000"/>
                  </a:schemeClr>
                </a:solidFill>
              </a:rPr>
              <a:t>Contabilidade</a:t>
            </a:r>
            <a:r>
              <a:rPr lang="en-US" sz="2000" u="sng" dirty="0" smtClean="0">
                <a:solidFill>
                  <a:schemeClr val="bg1">
                    <a:lumMod val="50000"/>
                  </a:schemeClr>
                </a:solidFill>
              </a:rPr>
              <a:t> RJ</a:t>
            </a:r>
          </a:p>
          <a:p>
            <a:pPr lvl="1"/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Escritórios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Barra da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Tijuca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 Centro. 20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anos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experiência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9"/>
          <p:cNvSpPr txBox="1"/>
          <p:nvPr/>
        </p:nvSpPr>
        <p:spPr>
          <a:xfrm>
            <a:off x="179512" y="44624"/>
            <a:ext cx="3166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</a:rPr>
              <a:t>PALAVRA CHAVE</a:t>
            </a:r>
            <a:endParaRPr lang="pt-BR" sz="32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14" name="CaixaDeTexto 9"/>
          <p:cNvSpPr txBox="1"/>
          <p:nvPr/>
        </p:nvSpPr>
        <p:spPr>
          <a:xfrm>
            <a:off x="5292080" y="0"/>
            <a:ext cx="1845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</a:rPr>
              <a:t>ANÚNCIO</a:t>
            </a:r>
            <a:endParaRPr lang="pt-BR" sz="32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139952" y="1340768"/>
            <a:ext cx="648072" cy="864096"/>
          </a:xfrm>
          <a:prstGeom prst="rightArrow">
            <a:avLst/>
          </a:prstGeom>
          <a:solidFill>
            <a:srgbClr val="23A4CE"/>
          </a:solidFill>
          <a:ln>
            <a:solidFill>
              <a:srgbClr val="23A4C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139952" y="3068960"/>
            <a:ext cx="648072" cy="864096"/>
          </a:xfrm>
          <a:prstGeom prst="rightArrow">
            <a:avLst/>
          </a:prstGeom>
          <a:solidFill>
            <a:srgbClr val="23A4CE"/>
          </a:solidFill>
          <a:ln>
            <a:solidFill>
              <a:srgbClr val="23A4C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139952" y="4653136"/>
            <a:ext cx="648072" cy="864096"/>
          </a:xfrm>
          <a:prstGeom prst="rightArrow">
            <a:avLst/>
          </a:prstGeom>
          <a:solidFill>
            <a:srgbClr val="23A4CE"/>
          </a:solidFill>
          <a:ln>
            <a:solidFill>
              <a:srgbClr val="23A4C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3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456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155" y="-30095"/>
            <a:ext cx="3722117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-27384"/>
            <a:ext cx="387825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17232"/>
            <a:ext cx="9144000" cy="120032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Unicode MS"/>
                <a:cs typeface="Arial Unicode MS"/>
              </a:rPr>
              <a:t>TENHA UMA PÁGINA PARA CADA TÓPICO</a:t>
            </a:r>
            <a:endParaRPr lang="en-US" sz="3600" b="1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5689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679" r="10040"/>
          <a:stretch/>
        </p:blipFill>
        <p:spPr>
          <a:xfrm>
            <a:off x="0" y="-27384"/>
            <a:ext cx="9144000" cy="6957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97152"/>
            <a:ext cx="9144000" cy="64633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Unicode MS"/>
                <a:cs typeface="Arial Unicode MS"/>
              </a:rPr>
              <a:t>SEJA SIMPLES E EFICIENTE</a:t>
            </a:r>
            <a:endParaRPr lang="en-US" sz="3600" b="1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1907704" y="3212976"/>
            <a:ext cx="1512168" cy="864096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7668344" y="476672"/>
            <a:ext cx="864096" cy="576064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4211960" y="2132856"/>
            <a:ext cx="864096" cy="576064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1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031" t="6769" r="9098"/>
          <a:stretch/>
        </p:blipFill>
        <p:spPr>
          <a:xfrm>
            <a:off x="0" y="0"/>
            <a:ext cx="9180512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90981"/>
            <a:ext cx="9144000" cy="64633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Unicode MS"/>
                <a:cs typeface="Arial Unicode MS"/>
              </a:rPr>
              <a:t>TENHA UMA MENSAGEM FÁCIL</a:t>
            </a:r>
            <a:endParaRPr lang="en-US" sz="3600" b="1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923928" y="1844824"/>
            <a:ext cx="864096" cy="576064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3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0908"/>
            <a:ext cx="9166542" cy="6878908"/>
            <a:chOff x="0" y="-20908"/>
            <a:chExt cx="9166542" cy="68789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20908"/>
              <a:ext cx="9144000" cy="40654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b="42354"/>
            <a:stretch/>
          </p:blipFill>
          <p:spPr>
            <a:xfrm>
              <a:off x="22542" y="3933056"/>
              <a:ext cx="9144000" cy="292494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0" y="5879013"/>
            <a:ext cx="9144000" cy="64633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Unicode MS"/>
                <a:cs typeface="Arial Unicode MS"/>
              </a:rPr>
              <a:t>CRIE UMA CONEXÃO PESSOAL</a:t>
            </a:r>
            <a:endParaRPr lang="en-US" sz="3600" b="1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0743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89630"/>
            <a:ext cx="515162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COMUNIQUE-SE DE MANEIRA SIMPLES</a:t>
            </a:r>
            <a:endParaRPr lang="pt-BR" sz="24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http://i1.r7.com/data/files/2C96/1618/407A/06E5/0140/7D9D/36C3/14E1/Logo-Nibo_Publi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86" y="5857941"/>
            <a:ext cx="1961153" cy="7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2381" y="3690226"/>
            <a:ext cx="39503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Solucionamos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Problemas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Especifícos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Vendemos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Estes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Produtos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Prestamos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Serviços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para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Esta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Área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Prestamos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Consultoria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para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Este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Setor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Avaliamos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Estas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Empresas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Temos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Esses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Produtos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que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você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procura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1762" y="3690226"/>
            <a:ext cx="39036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melhor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empresa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Brasil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Fazemos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um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pouco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tudo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Solucionamos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que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você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quiser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Prestamos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Consultoria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muitas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áreas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Avaliamos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empresas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qualquer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setor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Temos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tudo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que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você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procura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33" y="980728"/>
            <a:ext cx="3060342" cy="2608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762" y="1035036"/>
            <a:ext cx="3046650" cy="26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8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89630"/>
            <a:ext cx="54909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MARKETING DIGITAL PARA CONTADORES</a:t>
            </a:r>
            <a:endParaRPr lang="pt-BR" sz="24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980728"/>
            <a:ext cx="42484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 QUE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É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Investimento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médio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longo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prazo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Exige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trabalho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consistente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dedicado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Necessita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uma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estratégia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Pode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ser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simples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ou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pode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ser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complexo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http://i1.r7.com/data/files/2C96/1618/407A/06E5/0140/7D9D/36C3/14E1/Logo-Nibo_Publi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86" y="5857941"/>
            <a:ext cx="1961153" cy="7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2"/>
          <p:cNvSpPr/>
          <p:nvPr/>
        </p:nvSpPr>
        <p:spPr>
          <a:xfrm>
            <a:off x="4890559" y="980728"/>
            <a:ext cx="424847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 QUE NÃO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É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Mágica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Imediato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Uma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estratégia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não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serve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para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todos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Não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é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para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todo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mundo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0"/>
            <a:ext cx="837896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7101"/>
          <a:stretch/>
        </p:blipFill>
        <p:spPr>
          <a:xfrm>
            <a:off x="0" y="-94725"/>
            <a:ext cx="9180512" cy="69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1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79512" y="89630"/>
            <a:ext cx="54909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MARKETING DIGITAL PARA </a:t>
            </a:r>
            <a:r>
              <a:rPr lang="pt-BR" sz="2400" b="1" dirty="0" smtClean="0">
                <a:solidFill>
                  <a:prstClr val="white"/>
                </a:solidFill>
              </a:rPr>
              <a:t>ONTADORES</a:t>
            </a:r>
            <a:endParaRPr lang="pt-BR" sz="24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9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6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9"/>
          <p:cNvSpPr txBox="1"/>
          <p:nvPr/>
        </p:nvSpPr>
        <p:spPr>
          <a:xfrm>
            <a:off x="179512" y="89630"/>
            <a:ext cx="3730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</a:rPr>
              <a:t>E AS REDES SOCIAIS?</a:t>
            </a:r>
            <a:endParaRPr lang="pt-BR" sz="32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11" name="Retângulo 2"/>
          <p:cNvSpPr/>
          <p:nvPr/>
        </p:nvSpPr>
        <p:spPr>
          <a:xfrm>
            <a:off x="7524328" y="107920"/>
            <a:ext cx="16363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PARTE 3</a:t>
            </a:r>
          </a:p>
        </p:txBody>
      </p:sp>
      <p:pic>
        <p:nvPicPr>
          <p:cNvPr id="2" name="Picture 1" descr="popular 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730500"/>
            <a:ext cx="6794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0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89630"/>
            <a:ext cx="52116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SEJA CONSISTENTE COM A SUA MARCA</a:t>
            </a:r>
            <a:endParaRPr lang="pt-BR" sz="24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http://i1.r7.com/data/files/2C96/1618/407A/06E5/0140/7D9D/36C3/14E1/Logo-Nibo_Publi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86" y="5857941"/>
            <a:ext cx="1961153" cy="7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412776"/>
            <a:ext cx="719940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Diversifique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as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redes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(Facebook,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Linkedin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Twitter)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Só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publique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o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que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interessante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para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o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seu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público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Gosta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escrever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?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Blogue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Não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tem tempo?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Não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publique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9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89630"/>
            <a:ext cx="4981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</a:rPr>
              <a:t>PENSE ANTES DE COMEÇAR.</a:t>
            </a:r>
            <a:endParaRPr lang="pt-BR" sz="32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24328" y="107920"/>
            <a:ext cx="16363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PARTE 1</a:t>
            </a:r>
          </a:p>
        </p:txBody>
      </p:sp>
      <p:pic>
        <p:nvPicPr>
          <p:cNvPr id="2" name="Picture 1" descr="Thinking-man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08112"/>
            <a:ext cx="414866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0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89630"/>
            <a:ext cx="1431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RESUMO!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http://i1.r7.com/data/files/2C96/1618/407A/06E5/0140/7D9D/36C3/14E1/Logo-Nibo_Publi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86" y="5857941"/>
            <a:ext cx="1961153" cy="7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412776"/>
            <a:ext cx="63530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Preparação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planejamento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é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essencial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Conheça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seu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público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seja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consistente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Seu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site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precisa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ser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simples 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objetivo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Comece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de forma simples,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sem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complexidades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7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832886" y="2157903"/>
            <a:ext cx="29339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200" b="1" dirty="0" smtClean="0">
                <a:solidFill>
                  <a:schemeClr val="bg1"/>
                </a:solidFill>
              </a:rPr>
              <a:t>Perguntas??</a:t>
            </a:r>
          </a:p>
          <a:p>
            <a:pPr algn="ctr"/>
            <a:endParaRPr lang="pt-BR" sz="2400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131840" y="4170958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br.linkedin.com/in/</a:t>
            </a:r>
            <a:r>
              <a:rPr lang="pt-BR" sz="2000" b="1" dirty="0" err="1" smtClean="0">
                <a:solidFill>
                  <a:schemeClr val="bg1"/>
                </a:solidFill>
              </a:rPr>
              <a:t>sabrinagallier</a:t>
            </a:r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b="1" dirty="0" err="1" smtClean="0">
                <a:solidFill>
                  <a:schemeClr val="bg1"/>
                </a:solidFill>
              </a:rPr>
              <a:t>sabrina@nibo.com.br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yt3.ggpht.com/-CepHHHB3l1Y/AAAAAAAAAAI/AAAAAAAAAAA/Z8MftqWbEqA/s900-c-k-no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5362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upload.wikimedia.org/wikipedia/commons/thumb/4/45/New_Logo_Gmail.svg/2000px-New_Logo_Gmai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0865" y="4782335"/>
            <a:ext cx="569862" cy="41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0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89630"/>
            <a:ext cx="40303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SITES USADOS COM EXEMPLO</a:t>
            </a:r>
            <a:endParaRPr lang="pt-BR" sz="24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7" y="1124744"/>
            <a:ext cx="85263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www.bentleys.com.au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www.careaccounting.com.au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www.peerwealth.com.au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www.klmaccountants.com.au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http://i1.r7.com/data/files/2C96/1618/407A/06E5/0140/7D9D/36C3/14E1/Logo-Nibo_Public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86" y="5857941"/>
            <a:ext cx="1961153" cy="7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1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89630"/>
            <a:ext cx="36781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LINKS MUITO MUITO ÚTEIS</a:t>
            </a:r>
            <a:endParaRPr lang="pt-BR" sz="24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http://i1.r7.com/data/files/2C96/1618/407A/06E5/0140/7D9D/36C3/14E1/Logo-Nibo_Publi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86" y="5857941"/>
            <a:ext cx="1961153" cy="7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857" y="2682785"/>
            <a:ext cx="310854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Tutorial </a:t>
            </a:r>
            <a:r>
              <a:rPr lang="en-US" dirty="0" err="1" smtClean="0">
                <a:hlinkClick r:id="rId4"/>
              </a:rPr>
              <a:t>sobre</a:t>
            </a:r>
            <a:r>
              <a:rPr lang="en-US" dirty="0" smtClean="0">
                <a:hlinkClick r:id="rId4"/>
              </a:rPr>
              <a:t> Google </a:t>
            </a:r>
            <a:r>
              <a:rPr lang="en-US" dirty="0" err="1" smtClean="0">
                <a:hlinkClick r:id="rId4"/>
              </a:rPr>
              <a:t>Adwords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Tutorial sobre Google Analytics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Introdução ao Google Places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Tutorial para usar Google Apps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Blog Oficial do Google (inglês)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Blog </a:t>
            </a:r>
            <a:r>
              <a:rPr lang="en-US" dirty="0" err="1">
                <a:hlinkClick r:id="rId9"/>
              </a:rPr>
              <a:t>O</a:t>
            </a:r>
            <a:r>
              <a:rPr lang="en-US" dirty="0" err="1" smtClean="0">
                <a:hlinkClick r:id="rId9"/>
              </a:rPr>
              <a:t>ficial</a:t>
            </a:r>
            <a:r>
              <a:rPr lang="en-US" dirty="0" smtClean="0">
                <a:hlinkClick r:id="rId9"/>
              </a:rPr>
              <a:t> do Google </a:t>
            </a:r>
            <a:r>
              <a:rPr lang="en-US" dirty="0" err="1" smtClean="0">
                <a:hlinkClick r:id="rId9"/>
              </a:rPr>
              <a:t>Brasil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39898" y="2682785"/>
            <a:ext cx="4295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0"/>
              </a:rPr>
              <a:t>Tutorial para criar anúncios no Facebook</a:t>
            </a:r>
            <a:endParaRPr lang="en-US" dirty="0" smtClean="0">
              <a:hlinkClick r:id=""/>
            </a:endParaRPr>
          </a:p>
          <a:p>
            <a:r>
              <a:rPr lang="en-US" dirty="0" smtClean="0">
                <a:hlinkClick r:id="rId11"/>
              </a:rPr>
              <a:t>Tutorial para criar Fan Page</a:t>
            </a:r>
            <a:endParaRPr lang="en-US" dirty="0" smtClean="0"/>
          </a:p>
          <a:p>
            <a:r>
              <a:rPr lang="en-US" dirty="0" err="1" smtClean="0">
                <a:hlinkClick r:id="rId12"/>
              </a:rPr>
              <a:t>Página</a:t>
            </a:r>
            <a:r>
              <a:rPr lang="en-US" dirty="0" smtClean="0">
                <a:hlinkClick r:id="rId12"/>
              </a:rPr>
              <a:t> </a:t>
            </a:r>
            <a:r>
              <a:rPr lang="en-US" dirty="0" err="1" smtClean="0">
                <a:hlinkClick r:id="rId12"/>
              </a:rPr>
              <a:t>Oficial</a:t>
            </a:r>
            <a:r>
              <a:rPr lang="en-US" dirty="0" smtClean="0">
                <a:hlinkClick r:id="rId12"/>
              </a:rPr>
              <a:t> </a:t>
            </a:r>
            <a:r>
              <a:rPr lang="en-US" dirty="0" err="1" smtClean="0">
                <a:hlinkClick r:id="rId12"/>
              </a:rPr>
              <a:t>sobre</a:t>
            </a:r>
            <a:r>
              <a:rPr lang="en-US" dirty="0" smtClean="0">
                <a:hlinkClick r:id="rId12"/>
              </a:rPr>
              <a:t> Marketing no Facebook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5616" y="908720"/>
            <a:ext cx="1524813" cy="1532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8064" y="836712"/>
            <a:ext cx="161317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2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89630"/>
            <a:ext cx="54909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MARKETING DIGITAL PARA CONTADORES</a:t>
            </a:r>
            <a:endParaRPr lang="pt-BR" sz="24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980728"/>
            <a:ext cx="42484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 QUE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É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Investimento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médio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longo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prazo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Exige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trabalho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consistente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dedicado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Necessita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uma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estratégia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Pode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ser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simples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ou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pode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ser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complexo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http://i1.r7.com/data/files/2C96/1618/407A/06E5/0140/7D9D/36C3/14E1/Logo-Nibo_Publi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86" y="5857941"/>
            <a:ext cx="1961153" cy="7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2"/>
          <p:cNvSpPr/>
          <p:nvPr/>
        </p:nvSpPr>
        <p:spPr>
          <a:xfrm>
            <a:off x="4890559" y="980728"/>
            <a:ext cx="424847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 QUE NÃO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É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Mágica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Imediato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Uma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estratégia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não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serve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para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todos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Não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é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para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todo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mundo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8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89630"/>
            <a:ext cx="59273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ENTENDENDO O CONTEXTO – Decore Parte 1</a:t>
            </a:r>
            <a:endParaRPr lang="pt-BR" sz="24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http://i1.r7.com/data/files/2C96/1618/407A/06E5/0140/7D9D/36C3/14E1/Logo-Nibo_Publi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86" y="5857941"/>
            <a:ext cx="1961153" cy="7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2"/>
          <p:cNvSpPr/>
          <p:nvPr/>
        </p:nvSpPr>
        <p:spPr>
          <a:xfrm>
            <a:off x="107504" y="980728"/>
            <a:ext cx="42484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SES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CONCP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MFNI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BODR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EIP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VAI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5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89630"/>
            <a:ext cx="59273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ENTENDENDO O CONTEXTO – Decore Parte 1</a:t>
            </a:r>
            <a:endParaRPr lang="pt-BR" sz="24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http://i1.r7.com/data/files/2C96/1618/407A/06E5/0140/7D9D/36C3/14E1/Logo-Nibo_Publi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86" y="5857941"/>
            <a:ext cx="1961153" cy="7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2"/>
          <p:cNvSpPr/>
          <p:nvPr/>
        </p:nvSpPr>
        <p:spPr>
          <a:xfrm>
            <a:off x="107504" y="980728"/>
            <a:ext cx="42484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QUAIS LETRAS FORAM MOSTRADAS AQUI?</a:t>
            </a:r>
          </a:p>
          <a:p>
            <a:pPr lvl="1" algn="ctr"/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2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89630"/>
            <a:ext cx="592737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ENTENDENDO O </a:t>
            </a:r>
            <a:r>
              <a:rPr lang="pt-BR" sz="2400" b="1" dirty="0">
                <a:solidFill>
                  <a:prstClr val="white"/>
                </a:solidFill>
              </a:rPr>
              <a:t>CONTEXTO – Decore Parte </a:t>
            </a:r>
            <a:r>
              <a:rPr lang="pt-BR" sz="2400" b="1" dirty="0" smtClean="0">
                <a:solidFill>
                  <a:prstClr val="white"/>
                </a:solidFill>
              </a:rPr>
              <a:t>2</a:t>
            </a:r>
            <a:endParaRPr lang="pt-BR" sz="2400" b="1" dirty="0">
              <a:solidFill>
                <a:prstClr val="white"/>
              </a:solidFill>
            </a:endParaRPr>
          </a:p>
          <a:p>
            <a:endParaRPr lang="pt-BR" sz="2200" b="1" dirty="0">
              <a:solidFill>
                <a:schemeClr val="bg1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http://i1.r7.com/data/files/2C96/1618/407A/06E5/0140/7D9D/36C3/14E1/Logo-Nibo_Publi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86" y="5857941"/>
            <a:ext cx="1961153" cy="7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2"/>
          <p:cNvSpPr/>
          <p:nvPr/>
        </p:nvSpPr>
        <p:spPr>
          <a:xfrm>
            <a:off x="4890559" y="980728"/>
            <a:ext cx="42484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SESCON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CPMF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NIBO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DRE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IPVA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IOF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5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89630"/>
            <a:ext cx="592737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ENTENDENDO O </a:t>
            </a:r>
            <a:r>
              <a:rPr lang="pt-BR" sz="2400" b="1" dirty="0">
                <a:solidFill>
                  <a:prstClr val="white"/>
                </a:solidFill>
              </a:rPr>
              <a:t>CONTEXTO – Decore Parte </a:t>
            </a:r>
            <a:r>
              <a:rPr lang="pt-BR" sz="2400" b="1" dirty="0" smtClean="0">
                <a:solidFill>
                  <a:prstClr val="white"/>
                </a:solidFill>
              </a:rPr>
              <a:t>2</a:t>
            </a:r>
            <a:endParaRPr lang="pt-BR" sz="2400" b="1" dirty="0">
              <a:solidFill>
                <a:prstClr val="white"/>
              </a:solidFill>
            </a:endParaRPr>
          </a:p>
          <a:p>
            <a:endParaRPr lang="pt-BR" sz="2200" b="1" dirty="0">
              <a:solidFill>
                <a:schemeClr val="bg1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http://i1.r7.com/data/files/2C96/1618/407A/06E5/0140/7D9D/36C3/14E1/Logo-Nibo_Publi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86" y="5857941"/>
            <a:ext cx="1961153" cy="7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2"/>
          <p:cNvSpPr/>
          <p:nvPr/>
        </p:nvSpPr>
        <p:spPr>
          <a:xfrm>
            <a:off x="4890559" y="980728"/>
            <a:ext cx="42484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QUAIS LETRAS FORAM MOSTRADAS AQUI?</a:t>
            </a:r>
          </a:p>
          <a:p>
            <a:pPr algn="ctr"/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6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814400"/>
          </a:xfrm>
          <a:prstGeom prst="rect">
            <a:avLst/>
          </a:prstGeom>
          <a:solidFill>
            <a:srgbClr val="23A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89630"/>
            <a:ext cx="50927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O CONTEXTO FAZ TODA A DIFERENÇA!</a:t>
            </a:r>
            <a:endParaRPr lang="pt-BR" sz="2400" b="1" dirty="0">
              <a:solidFill>
                <a:prstClr val="white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http://i1.r7.com/data/files/2C96/1618/407A/06E5/0140/7D9D/36C3/14E1/Logo-Nibo_Publi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86" y="5857941"/>
            <a:ext cx="1961153" cy="7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2"/>
          <p:cNvSpPr/>
          <p:nvPr/>
        </p:nvSpPr>
        <p:spPr>
          <a:xfrm>
            <a:off x="107504" y="980728"/>
            <a:ext cx="42484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SES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CONCP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MFNI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BODR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EIP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VAI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tângulo 2"/>
          <p:cNvSpPr/>
          <p:nvPr/>
        </p:nvSpPr>
        <p:spPr>
          <a:xfrm>
            <a:off x="4890559" y="980728"/>
            <a:ext cx="42484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SESCON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CPMF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NIBO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DRE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IPVA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IOF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5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25297</TotalTime>
  <Words>710</Words>
  <Application>Microsoft Macintosh PowerPoint</Application>
  <PresentationFormat>On-screen Show (4:3)</PresentationFormat>
  <Paragraphs>225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Nibo</dc:creator>
  <cp:lastModifiedBy>Sabrina Gallier</cp:lastModifiedBy>
  <cp:revision>100</cp:revision>
  <dcterms:created xsi:type="dcterms:W3CDTF">2015-05-20T20:26:02Z</dcterms:created>
  <dcterms:modified xsi:type="dcterms:W3CDTF">2015-10-27T12:53:48Z</dcterms:modified>
</cp:coreProperties>
</file>