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663" r:id="rId2"/>
    <p:sldId id="694" r:id="rId3"/>
    <p:sldId id="715" r:id="rId4"/>
    <p:sldId id="714" r:id="rId5"/>
    <p:sldId id="716" r:id="rId6"/>
    <p:sldId id="719" r:id="rId7"/>
    <p:sldId id="720" r:id="rId8"/>
    <p:sldId id="721" r:id="rId9"/>
    <p:sldId id="717" r:id="rId10"/>
    <p:sldId id="699" r:id="rId11"/>
    <p:sldId id="718" r:id="rId12"/>
    <p:sldId id="697" r:id="rId13"/>
    <p:sldId id="698" r:id="rId14"/>
    <p:sldId id="696" r:id="rId15"/>
    <p:sldId id="724" r:id="rId16"/>
    <p:sldId id="725" r:id="rId17"/>
    <p:sldId id="726" r:id="rId18"/>
    <p:sldId id="713" r:id="rId19"/>
    <p:sldId id="683" r:id="rId20"/>
    <p:sldId id="704" r:id="rId21"/>
    <p:sldId id="620" r:id="rId22"/>
    <p:sldId id="708" r:id="rId23"/>
    <p:sldId id="621" r:id="rId24"/>
    <p:sldId id="622" r:id="rId25"/>
    <p:sldId id="623" r:id="rId26"/>
    <p:sldId id="624" r:id="rId27"/>
    <p:sldId id="625" r:id="rId28"/>
    <p:sldId id="626" r:id="rId29"/>
    <p:sldId id="627" r:id="rId30"/>
    <p:sldId id="628" r:id="rId31"/>
    <p:sldId id="629" r:id="rId32"/>
    <p:sldId id="630" r:id="rId33"/>
    <p:sldId id="631" r:id="rId34"/>
    <p:sldId id="634" r:id="rId35"/>
    <p:sldId id="682" r:id="rId36"/>
    <p:sldId id="677" r:id="rId37"/>
    <p:sldId id="711" r:id="rId38"/>
    <p:sldId id="678" r:id="rId39"/>
    <p:sldId id="679" r:id="rId40"/>
    <p:sldId id="680" r:id="rId41"/>
    <p:sldId id="722" r:id="rId42"/>
    <p:sldId id="712" r:id="rId43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00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pitchFamily="34" charset="0"/>
              </a:defRPr>
            </a:lvl1pPr>
          </a:lstStyle>
          <a:p>
            <a:fld id="{4595F88E-3167-48CE-8DD4-66510197047C}" type="datetimeFigureOut">
              <a:rPr lang="pt-BR"/>
              <a:pPr/>
              <a:t>15/07/2015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pitchFamily="34" charset="0"/>
              </a:defRPr>
            </a:lvl1pPr>
          </a:lstStyle>
          <a:p>
            <a:fld id="{FCBE8CF5-DEAA-40CA-B1BE-81C76C0022D4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3257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9800" y="750888"/>
            <a:ext cx="5010150" cy="3757612"/>
          </a:xfrm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9163" y="4759325"/>
            <a:ext cx="5049837" cy="4510088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en-US" altLang="pt-BR" dirty="0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188320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3588" cy="3429000"/>
          </a:xfrm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2726"/>
            <a:ext cx="5029200" cy="4116449"/>
          </a:xfrm>
          <a:noFill/>
          <a:ln w="9525"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pt-BR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5441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9800" y="750888"/>
            <a:ext cx="5010150" cy="3757612"/>
          </a:xfrm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9163" y="4759325"/>
            <a:ext cx="5049837" cy="4510088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en-US" altLang="pt-BR" dirty="0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559163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 txBox="1">
            <a:spLocks noGrp="1" noChangeArrowheads="1"/>
          </p:cNvSpPr>
          <p:nvPr/>
        </p:nvSpPr>
        <p:spPr bwMode="auto">
          <a:xfrm>
            <a:off x="3902075" y="9518650"/>
            <a:ext cx="2986088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603" tIns="46802" rIns="93603" bIns="46802" anchor="b"/>
          <a:lstStyle>
            <a:lvl1pPr defTabSz="9350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50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50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50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50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4D659FF-BF53-4568-AAD4-93DC9B3B317C}" type="slidenum">
              <a:rPr lang="pt-BR" altLang="pt-BR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15</a:t>
            </a:fld>
            <a:endParaRPr lang="pt-BR" altLang="pt-BR">
              <a:latin typeface="Arial" panose="020B0604020202020204" pitchFamily="34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8213" y="750888"/>
            <a:ext cx="5011737" cy="3759200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9163" y="4759325"/>
            <a:ext cx="5049837" cy="4510088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en-US" altLang="pt-BR" smtClean="0"/>
          </a:p>
        </p:txBody>
      </p:sp>
    </p:spTree>
    <p:extLst>
      <p:ext uri="{BB962C8B-B14F-4D97-AF65-F5344CB8AC3E}">
        <p14:creationId xmlns:p14="http://schemas.microsoft.com/office/powerpoint/2010/main" val="34467626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6"/>
          <p:cNvSpPr txBox="1">
            <a:spLocks noGrp="1" noChangeArrowheads="1"/>
          </p:cNvSpPr>
          <p:nvPr/>
        </p:nvSpPr>
        <p:spPr bwMode="auto">
          <a:xfrm>
            <a:off x="3884613" y="8688388"/>
            <a:ext cx="2970212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8714" tIns="0" rIns="18714" bIns="0" anchor="b"/>
          <a:lstStyle>
            <a:lvl1pPr defTabSz="450850">
              <a:spcBef>
                <a:spcPct val="30000"/>
              </a:spcBef>
              <a:tabLst>
                <a:tab pos="727075" algn="l"/>
                <a:tab pos="1455738" algn="l"/>
                <a:tab pos="2181225" algn="l"/>
                <a:tab pos="2906713" algn="l"/>
              </a:tabLs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450850">
              <a:spcBef>
                <a:spcPct val="30000"/>
              </a:spcBef>
              <a:tabLst>
                <a:tab pos="727075" algn="l"/>
                <a:tab pos="1455738" algn="l"/>
                <a:tab pos="2181225" algn="l"/>
                <a:tab pos="2906713" algn="l"/>
              </a:tabLs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450850">
              <a:spcBef>
                <a:spcPct val="30000"/>
              </a:spcBef>
              <a:tabLst>
                <a:tab pos="727075" algn="l"/>
                <a:tab pos="1455738" algn="l"/>
                <a:tab pos="2181225" algn="l"/>
                <a:tab pos="2906713" algn="l"/>
              </a:tabLs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450850">
              <a:spcBef>
                <a:spcPct val="30000"/>
              </a:spcBef>
              <a:tabLst>
                <a:tab pos="727075" algn="l"/>
                <a:tab pos="1455738" algn="l"/>
                <a:tab pos="2181225" algn="l"/>
                <a:tab pos="2906713" algn="l"/>
              </a:tabLs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450850">
              <a:spcBef>
                <a:spcPct val="30000"/>
              </a:spcBef>
              <a:tabLst>
                <a:tab pos="727075" algn="l"/>
                <a:tab pos="1455738" algn="l"/>
                <a:tab pos="2181225" algn="l"/>
                <a:tab pos="2906713" algn="l"/>
              </a:tabLs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085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7075" algn="l"/>
                <a:tab pos="1455738" algn="l"/>
                <a:tab pos="2181225" algn="l"/>
                <a:tab pos="2906713" algn="l"/>
              </a:tabLs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085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7075" algn="l"/>
                <a:tab pos="1455738" algn="l"/>
                <a:tab pos="2181225" algn="l"/>
                <a:tab pos="2906713" algn="l"/>
              </a:tabLs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085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7075" algn="l"/>
                <a:tab pos="1455738" algn="l"/>
                <a:tab pos="2181225" algn="l"/>
                <a:tab pos="2906713" algn="l"/>
              </a:tabLs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085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7075" algn="l"/>
                <a:tab pos="1455738" algn="l"/>
                <a:tab pos="2181225" algn="l"/>
                <a:tab pos="2906713" algn="l"/>
              </a:tabLs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>
                <a:srgbClr val="000000"/>
              </a:buClr>
              <a:buSzPct val="45000"/>
            </a:pPr>
            <a:fld id="{93A5F004-379D-4681-A39E-2F743A22993B}" type="slidenum">
              <a:rPr lang="en-GB" altLang="pt-BR" sz="1100" i="1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  <a:buClr>
                  <a:srgbClr val="000000"/>
                </a:buClr>
                <a:buSzPct val="45000"/>
              </a:pPr>
              <a:t>17</a:t>
            </a:fld>
            <a:endParaRPr lang="en-GB" altLang="pt-BR" sz="1100" i="1">
              <a:solidFill>
                <a:srgbClr val="000000"/>
              </a:solidFill>
            </a:endParaRPr>
          </a:p>
        </p:txBody>
      </p:sp>
      <p:sp>
        <p:nvSpPr>
          <p:cNvPr id="40963" name="Rectangle 6"/>
          <p:cNvSpPr txBox="1">
            <a:spLocks noGrp="1" noChangeArrowheads="1"/>
          </p:cNvSpPr>
          <p:nvPr/>
        </p:nvSpPr>
        <p:spPr bwMode="auto">
          <a:xfrm>
            <a:off x="3884613" y="8688388"/>
            <a:ext cx="2970212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8714" tIns="0" rIns="18714" bIns="0" anchor="b"/>
          <a:lstStyle>
            <a:lvl1pPr defTabSz="450850">
              <a:spcBef>
                <a:spcPct val="30000"/>
              </a:spcBef>
              <a:tabLst>
                <a:tab pos="727075" algn="l"/>
                <a:tab pos="1455738" algn="l"/>
                <a:tab pos="2181225" algn="l"/>
                <a:tab pos="2906713" algn="l"/>
              </a:tabLs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450850">
              <a:spcBef>
                <a:spcPct val="30000"/>
              </a:spcBef>
              <a:tabLst>
                <a:tab pos="727075" algn="l"/>
                <a:tab pos="1455738" algn="l"/>
                <a:tab pos="2181225" algn="l"/>
                <a:tab pos="2906713" algn="l"/>
              </a:tabLs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450850">
              <a:spcBef>
                <a:spcPct val="30000"/>
              </a:spcBef>
              <a:tabLst>
                <a:tab pos="727075" algn="l"/>
                <a:tab pos="1455738" algn="l"/>
                <a:tab pos="2181225" algn="l"/>
                <a:tab pos="2906713" algn="l"/>
              </a:tabLs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450850">
              <a:spcBef>
                <a:spcPct val="30000"/>
              </a:spcBef>
              <a:tabLst>
                <a:tab pos="727075" algn="l"/>
                <a:tab pos="1455738" algn="l"/>
                <a:tab pos="2181225" algn="l"/>
                <a:tab pos="2906713" algn="l"/>
              </a:tabLs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450850">
              <a:spcBef>
                <a:spcPct val="30000"/>
              </a:spcBef>
              <a:tabLst>
                <a:tab pos="727075" algn="l"/>
                <a:tab pos="1455738" algn="l"/>
                <a:tab pos="2181225" algn="l"/>
                <a:tab pos="2906713" algn="l"/>
              </a:tabLs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085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7075" algn="l"/>
                <a:tab pos="1455738" algn="l"/>
                <a:tab pos="2181225" algn="l"/>
                <a:tab pos="2906713" algn="l"/>
              </a:tabLs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085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7075" algn="l"/>
                <a:tab pos="1455738" algn="l"/>
                <a:tab pos="2181225" algn="l"/>
                <a:tab pos="2906713" algn="l"/>
              </a:tabLs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085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7075" algn="l"/>
                <a:tab pos="1455738" algn="l"/>
                <a:tab pos="2181225" algn="l"/>
                <a:tab pos="2906713" algn="l"/>
              </a:tabLs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085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7075" algn="l"/>
                <a:tab pos="1455738" algn="l"/>
                <a:tab pos="2181225" algn="l"/>
                <a:tab pos="2906713" algn="l"/>
              </a:tabLs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>
                <a:srgbClr val="000000"/>
              </a:buClr>
              <a:buSzPct val="45000"/>
            </a:pPr>
            <a:fld id="{5490D982-F2A0-4083-8D26-DA365E22353C}" type="slidenum">
              <a:rPr lang="en-GB" altLang="pt-BR" sz="1100" i="1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  <a:buClr>
                  <a:srgbClr val="000000"/>
                </a:buClr>
                <a:buSzPct val="45000"/>
              </a:pPr>
              <a:t>17</a:t>
            </a:fld>
            <a:endParaRPr lang="en-GB" altLang="pt-BR" sz="1100" i="1">
              <a:solidFill>
                <a:srgbClr val="000000"/>
              </a:solidFill>
            </a:endParaRPr>
          </a:p>
        </p:txBody>
      </p:sp>
      <p:sp>
        <p:nvSpPr>
          <p:cNvPr id="40964" name="Text Box 1"/>
          <p:cNvSpPr txBox="1">
            <a:spLocks noChangeArrowheads="1"/>
          </p:cNvSpPr>
          <p:nvPr/>
        </p:nvSpPr>
        <p:spPr bwMode="auto">
          <a:xfrm>
            <a:off x="1131888" y="839788"/>
            <a:ext cx="4886325" cy="34147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4884" tIns="42443" rIns="84884" bIns="42443" anchor="ctr"/>
          <a:lstStyle>
            <a:lvl1pPr defTabSz="4508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4508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4508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4508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4508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0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0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0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0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</a:pPr>
            <a:endParaRPr lang="en-US" altLang="pt-BR" sz="2400">
              <a:solidFill>
                <a:schemeClr val="bg1"/>
              </a:solidFill>
            </a:endParaRPr>
          </a:p>
        </p:txBody>
      </p:sp>
      <p:sp>
        <p:nvSpPr>
          <p:cNvPr id="40965" name="Rectangle 2"/>
          <p:cNvSpPr>
            <a:spLocks noGrp="1" noChangeArrowheads="1"/>
          </p:cNvSpPr>
          <p:nvPr>
            <p:ph type="body"/>
          </p:nvPr>
        </p:nvSpPr>
        <p:spPr>
          <a:xfrm>
            <a:off x="684213" y="4343400"/>
            <a:ext cx="5489575" cy="4122738"/>
          </a:xfrm>
          <a:solidFill>
            <a:srgbClr val="FFFFFF"/>
          </a:solidFill>
          <a:ln w="9360">
            <a:solidFill>
              <a:srgbClr val="000000"/>
            </a:solidFill>
          </a:ln>
        </p:spPr>
        <p:txBody>
          <a:bodyPr wrap="none" lIns="0" tIns="0" rIns="0" bIns="0" anchor="ctr"/>
          <a:lstStyle/>
          <a:p>
            <a:pPr eaLnBrk="1" hangingPunct="1"/>
            <a:endParaRPr lang="en-US" altLang="pt-B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3103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altLang="pt-BR" smtClean="0"/>
          </a:p>
        </p:txBody>
      </p:sp>
    </p:spTree>
    <p:extLst>
      <p:ext uri="{BB962C8B-B14F-4D97-AF65-F5344CB8AC3E}">
        <p14:creationId xmlns:p14="http://schemas.microsoft.com/office/powerpoint/2010/main" val="9823882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pt-BR" smtClean="0"/>
          </a:p>
        </p:txBody>
      </p:sp>
      <p:sp>
        <p:nvSpPr>
          <p:cNvPr id="6148" name="Espaço Reservado para Número de Slide 3"/>
          <p:cNvSpPr txBox="1">
            <a:spLocks noGrp="1"/>
          </p:cNvSpPr>
          <p:nvPr/>
        </p:nvSpPr>
        <p:spPr bwMode="auto">
          <a:xfrm>
            <a:off x="3886200" y="9170988"/>
            <a:ext cx="2971800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6A61C0D-6628-4390-BAB9-70581A7BBD85}" type="slidenum">
              <a:rPr lang="pt-BR" altLang="pt-BR">
                <a:latin typeface="Arial" panose="020B0604020202020204" pitchFamily="34" charset="0"/>
                <a:ea typeface="MS PGothic" panose="020B0600070205080204" pitchFamily="34" charset="-128"/>
              </a:rPr>
              <a:pPr algn="r" eaLnBrk="1" hangingPunct="1">
                <a:spcBef>
                  <a:spcPct val="0"/>
                </a:spcBef>
              </a:pPr>
              <a:t>19</a:t>
            </a:fld>
            <a:endParaRPr lang="pt-BR" altLang="pt-BR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231091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2000" cy="3429000"/>
          </a:xfrm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5723"/>
            <a:ext cx="5029200" cy="4113452"/>
          </a:xfrm>
          <a:noFill/>
          <a:ln w="9525"/>
        </p:spPr>
        <p:txBody>
          <a:bodyPr/>
          <a:lstStyle/>
          <a:p>
            <a:pPr eaLnBrk="1" hangingPunct="1"/>
            <a:endParaRPr lang="en-US" altLang="pt-BR" smtClean="0"/>
          </a:p>
        </p:txBody>
      </p:sp>
    </p:spTree>
    <p:extLst>
      <p:ext uri="{BB962C8B-B14F-4D97-AF65-F5344CB8AC3E}">
        <p14:creationId xmlns:p14="http://schemas.microsoft.com/office/powerpoint/2010/main" val="1949528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pt-BR" altLang="pt-BR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>
            <a:headEnd/>
            <a:tailEnd/>
          </a:ln>
        </p:spPr>
        <p:txBody>
          <a:bodyPr/>
          <a:lstStyle/>
          <a:p>
            <a:fld id="{DE6F7AA9-1512-4001-873D-226053072A56}" type="slidenum">
              <a:rPr lang="pt-BR" altLang="pt-BR">
                <a:solidFill>
                  <a:srgbClr val="000000"/>
                </a:solidFill>
                <a:latin typeface="Times New Roman" pitchFamily="18" charset="0"/>
              </a:rPr>
              <a:pPr/>
              <a:t>21</a:t>
            </a:fld>
            <a:endParaRPr lang="pt-BR" altLang="pt-BR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1796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3588" cy="3429000"/>
          </a:xfrm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2726"/>
            <a:ext cx="5029200" cy="4116449"/>
          </a:xfrm>
          <a:noFill/>
          <a:ln w="9525"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pt-BR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5792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3588" cy="3429000"/>
          </a:xfrm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2726"/>
            <a:ext cx="5029200" cy="4116449"/>
          </a:xfrm>
          <a:noFill/>
          <a:ln w="9525"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pt-BR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139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9800" y="750888"/>
            <a:ext cx="5010150" cy="3757612"/>
          </a:xfrm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9163" y="4759325"/>
            <a:ext cx="5049837" cy="4510088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en-US" altLang="pt-BR" dirty="0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279551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altLang="pt-BR" smtClean="0"/>
          </a:p>
        </p:txBody>
      </p:sp>
      <p:sp>
        <p:nvSpPr>
          <p:cNvPr id="58372" name="Espaço Reservado para Número de Slide 3"/>
          <p:cNvSpPr txBox="1">
            <a:spLocks noGrp="1"/>
          </p:cNvSpPr>
          <p:nvPr/>
        </p:nvSpPr>
        <p:spPr bwMode="auto">
          <a:xfrm>
            <a:off x="3884613" y="8685451"/>
            <a:ext cx="2971800" cy="457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1E3C5E8A-F44C-48F9-A242-DE07BFF354D9}" type="slidenum">
              <a:rPr lang="pt-BR" altLang="pt-BR" sz="1200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28</a:t>
            </a:fld>
            <a:endParaRPr lang="pt-BR" altLang="pt-BR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797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3588" cy="3429000"/>
          </a:xfrm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2726"/>
            <a:ext cx="5029200" cy="4116449"/>
          </a:xfrm>
          <a:noFill/>
          <a:ln w="9525"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pt-BR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9546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9800" y="750888"/>
            <a:ext cx="5010150" cy="3757612"/>
          </a:xfrm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9163" y="4759325"/>
            <a:ext cx="5049837" cy="4510088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en-US" altLang="pt-BR" dirty="0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454718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altLang="pt-BR" smtClean="0"/>
          </a:p>
        </p:txBody>
      </p:sp>
      <p:sp>
        <p:nvSpPr>
          <p:cNvPr id="14340" name="Espaço Reservado para Número de Slide 3"/>
          <p:cNvSpPr txBox="1">
            <a:spLocks noGrp="1"/>
          </p:cNvSpPr>
          <p:nvPr/>
        </p:nvSpPr>
        <p:spPr bwMode="auto">
          <a:xfrm>
            <a:off x="3886200" y="8656981"/>
            <a:ext cx="2971800" cy="50500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anchor="b"/>
          <a:lstStyle/>
          <a:p>
            <a:pPr algn="r" eaLnBrk="1" hangingPunct="1"/>
            <a:fld id="{C7D5D866-7479-4FBE-88EF-280FB74307E8}" type="slidenum">
              <a:rPr lang="pt-BR" altLang="pt-BR" sz="1200">
                <a:solidFill>
                  <a:srgbClr val="000000"/>
                </a:solidFill>
              </a:rPr>
              <a:pPr algn="r" eaLnBrk="1" hangingPunct="1"/>
              <a:t>4</a:t>
            </a:fld>
            <a:endParaRPr lang="pt-BR" altLang="pt-BR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9339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9800" y="750888"/>
            <a:ext cx="5010150" cy="3757612"/>
          </a:xfrm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9163" y="4759325"/>
            <a:ext cx="5049837" cy="4510088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en-US" altLang="pt-BR" dirty="0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301318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9800" y="750888"/>
            <a:ext cx="5010150" cy="3757612"/>
          </a:xfrm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9163" y="4759325"/>
            <a:ext cx="5049837" cy="4510088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en-US" altLang="pt-BR" dirty="0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384743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2000" cy="3429000"/>
          </a:xfrm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5723"/>
            <a:ext cx="5029200" cy="4113452"/>
          </a:xfrm>
          <a:noFill/>
          <a:ln w="9525"/>
        </p:spPr>
        <p:txBody>
          <a:bodyPr/>
          <a:lstStyle/>
          <a:p>
            <a:pPr eaLnBrk="1" hangingPunct="1"/>
            <a:endParaRPr lang="en-US" altLang="pt-BR" smtClean="0"/>
          </a:p>
        </p:txBody>
      </p:sp>
    </p:spTree>
    <p:extLst>
      <p:ext uri="{BB962C8B-B14F-4D97-AF65-F5344CB8AC3E}">
        <p14:creationId xmlns:p14="http://schemas.microsoft.com/office/powerpoint/2010/main" val="26550010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9800" y="750888"/>
            <a:ext cx="5010150" cy="3757612"/>
          </a:xfrm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9163" y="4759325"/>
            <a:ext cx="5049837" cy="4510088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en-US" altLang="pt-BR" dirty="0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850605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3588" cy="3429000"/>
          </a:xfrm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2726"/>
            <a:ext cx="5029200" cy="4116449"/>
          </a:xfrm>
          <a:noFill/>
          <a:ln w="9525"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pt-BR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991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196A563-BE67-408F-A3C9-6C9C8AE7D44C}" type="datetimeFigureOut">
              <a:rPr lang="pt-BR"/>
              <a:pPr/>
              <a:t>15/07/2015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F5F8D9-819E-4F80-B68F-68ABD23A3741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1DA92F-9000-47D1-9EB9-2D9BC3381EDB}" type="datetimeFigureOut">
              <a:rPr lang="pt-BR"/>
              <a:pPr/>
              <a:t>15/07/2015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0182D1-C43A-44AD-AA69-09015383BEC0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72ED92-32B7-4307-AEFD-CC6EA633CC21}" type="datetimeFigureOut">
              <a:rPr lang="pt-BR"/>
              <a:pPr/>
              <a:t>15/07/2015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40E2A9-E3FA-4B40-951D-D137C86353E2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56687" y="274865"/>
            <a:ext cx="8230626" cy="5851071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14E06E-7151-45E8-A9BB-C996C783B42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57787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FC294D-3012-4ED8-9143-28CECEF51EF9}" type="datetimeFigureOut">
              <a:rPr lang="pt-BR"/>
              <a:pPr/>
              <a:t>15/07/2015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14BA51-51F0-4603-B494-B9BA5EA1D4C6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DBA7AD-7A3C-48A1-8E5C-1A1162CFDADF}" type="datetimeFigureOut">
              <a:rPr lang="pt-BR"/>
              <a:pPr/>
              <a:t>15/07/2015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1DF5F2-F642-43BC-A6A2-C87C502F5F7E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3A3C3D-5DE4-46DC-B31C-F378085FE516}" type="datetimeFigureOut">
              <a:rPr lang="pt-BR"/>
              <a:pPr/>
              <a:t>15/07/2015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56F800-6627-4067-813B-E1175907B5F6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E21BDE-95ED-4D3B-9520-1442B44AF0E3}" type="datetimeFigureOut">
              <a:rPr lang="pt-BR"/>
              <a:pPr/>
              <a:t>15/07/2015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A1980F-845C-4833-BBCD-F6C1EC0EA1D5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A59277-4966-4FF3-95F8-92BFAD0AEFA2}" type="datetimeFigureOut">
              <a:rPr lang="pt-BR"/>
              <a:pPr/>
              <a:t>15/07/2015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5CFB05-0622-45A1-9CD9-41B8F94A27D0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D92CBC6-A297-4A06-97E0-DF66DF4209E2}" type="datetimeFigureOut">
              <a:rPr lang="pt-BR"/>
              <a:pPr/>
              <a:t>15/07/2015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4DC829-2BD2-406F-826E-163044BA9556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782B02-9A8A-41F3-B940-B0FCFDF70777}" type="datetimeFigureOut">
              <a:rPr lang="pt-BR"/>
              <a:pPr/>
              <a:t>15/07/2015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42C75C-4E4E-4650-A41B-43D2A6D7AB86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B57854-C55F-4308-A3DE-9852E18AFFB5}" type="datetimeFigureOut">
              <a:rPr lang="pt-BR"/>
              <a:pPr/>
              <a:t>15/07/2015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21E7C4-0A37-4799-A5C7-32FFA812C518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fld id="{D2EBE41A-30FF-42EC-8867-3E028809A345}" type="datetimeFigureOut">
              <a:rPr lang="pt-BR"/>
              <a:pPr/>
              <a:t>15/07/2015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fld id="{803D2A84-A6EF-4D2F-B2A0-B71CF8082E8A}" type="slidenum">
              <a:rPr lang="pt-BR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cfc.org.br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mailto:jeudes@uol.com.br" TargetMode="External"/><Relationship Id="rId7" Type="http://schemas.openxmlformats.org/officeDocument/2006/relationships/image" Target="../media/image1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1.jpeg"/><Relationship Id="rId4" Type="http://schemas.openxmlformats.org/officeDocument/2006/relationships/hyperlink" Target="mailto:jeudes@tce.pe.gov.br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216" y="2783300"/>
            <a:ext cx="9091759" cy="132115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89176" tIns="44589" rIns="89176" bIns="44589">
            <a:spAutoFit/>
          </a:bodyPr>
          <a:lstStyle/>
          <a:p>
            <a:pPr algn="ctr" defTabSz="891587">
              <a:defRPr/>
            </a:pPr>
            <a:r>
              <a:rPr lang="pt-BR" sz="4000" b="1" i="1" dirty="0" smtClean="0"/>
              <a:t>PROPOSTA DE APLICAÇÃO DE CUSTOS NO SETOR PÚBLICO</a:t>
            </a:r>
            <a:endParaRPr lang="pt-BR" sz="4000" b="1" i="1" dirty="0"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3498900" y="4754900"/>
            <a:ext cx="5185192" cy="767157"/>
          </a:xfrm>
          <a:prstGeom prst="rect">
            <a:avLst/>
          </a:prstGeom>
          <a:noFill/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89176" tIns="44589" rIns="89176" bIns="44589">
            <a:spAutoFit/>
            <a:flatTx/>
          </a:bodyPr>
          <a:lstStyle/>
          <a:p>
            <a:pPr algn="ctr" defTabSz="891587">
              <a:spcBef>
                <a:spcPct val="20000"/>
              </a:spcBef>
              <a:defRPr/>
            </a:pPr>
            <a:r>
              <a:rPr lang="pt-BR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Professor</a:t>
            </a:r>
          </a:p>
          <a:p>
            <a:pPr algn="ctr" defTabSz="891587">
              <a:spcBef>
                <a:spcPct val="20000"/>
              </a:spcBef>
              <a:defRPr/>
            </a:pPr>
            <a:r>
              <a:rPr lang="pt-BR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João Eudes Bezerra Filho</a:t>
            </a:r>
            <a:endParaRPr lang="pt-BR" sz="2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5709"/>
            <a:ext cx="9144000" cy="2168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52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1318160-5A31-49AA-8710-DCCC865D4619}" type="slidenum">
              <a:rPr lang="pt-BR" altLang="pt-BR"/>
              <a:pPr/>
              <a:t>10</a:t>
            </a:fld>
            <a:endParaRPr lang="pt-BR" altLang="pt-BR"/>
          </a:p>
        </p:txBody>
      </p:sp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304073" y="979025"/>
            <a:ext cx="8535854" cy="5309119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wrap="square" lIns="91411" tIns="45707" rIns="91411" bIns="45707">
            <a:spAutoFit/>
          </a:bodyPr>
          <a:lstStyle>
            <a:lvl1pPr defTabSz="110331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110331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110331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110331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110331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11033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11033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11033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11033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pt-BR" sz="27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altLang="pt-BR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CUSTO EDUCAÇÃO PÚBLICA </a:t>
            </a:r>
          </a:p>
          <a:p>
            <a:pPr eaLnBrk="1" hangingPunct="1">
              <a:defRPr/>
            </a:pPr>
            <a:endParaRPr lang="en-US" altLang="pt-BR" b="1" i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altLang="pt-BR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CUSTO SAÚDE PÚBLICA </a:t>
            </a:r>
          </a:p>
          <a:p>
            <a:pPr eaLnBrk="1" hangingPunct="1">
              <a:defRPr/>
            </a:pPr>
            <a:endParaRPr lang="en-US" altLang="pt-BR" b="1" i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altLang="pt-BR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CUSTO SEGURANÇA PÚBLICA </a:t>
            </a:r>
          </a:p>
          <a:p>
            <a:pPr eaLnBrk="1" hangingPunct="1">
              <a:defRPr/>
            </a:pPr>
            <a:endParaRPr lang="en-US" altLang="pt-BR" i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altLang="pt-BR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CUSTO LAZER </a:t>
            </a:r>
          </a:p>
          <a:p>
            <a:pPr eaLnBrk="1" hangingPunct="1">
              <a:defRPr/>
            </a:pPr>
            <a:endParaRPr lang="en-US" altLang="pt-BR" b="1" i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altLang="pt-BR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CUSTO TRÂNSITO/MOBILIDADE</a:t>
            </a:r>
          </a:p>
          <a:p>
            <a:pPr eaLnBrk="1" hangingPunct="1">
              <a:defRPr/>
            </a:pPr>
            <a:endParaRPr lang="en-US" altLang="pt-BR" b="1" i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altLang="pt-BR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CUSTO  ASSISTÊNCIA SOCIAL</a:t>
            </a:r>
          </a:p>
          <a:p>
            <a:pPr eaLnBrk="1" hangingPunct="1">
              <a:defRPr/>
            </a:pPr>
            <a:endParaRPr lang="en-US" altLang="pt-BR" b="1" i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altLang="pt-BR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Outros…..</a:t>
            </a:r>
            <a:endParaRPr lang="pt-BR" altLang="pt-BR" b="1" i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3" name="Chave direita 2"/>
          <p:cNvSpPr/>
          <p:nvPr/>
        </p:nvSpPr>
        <p:spPr>
          <a:xfrm>
            <a:off x="4993738" y="1383746"/>
            <a:ext cx="864096" cy="4804643"/>
          </a:xfrm>
          <a:prstGeom prst="rightBrac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5980348" y="3348338"/>
            <a:ext cx="914400" cy="7911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800" dirty="0" smtClean="0">
                <a:solidFill>
                  <a:srgbClr val="FF0000"/>
                </a:solidFill>
              </a:rPr>
              <a:t>x</a:t>
            </a:r>
            <a:endParaRPr lang="pt-BR" sz="4800" dirty="0">
              <a:solidFill>
                <a:srgbClr val="FF0000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7236296" y="3091181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i="1" dirty="0" smtClean="0">
                <a:solidFill>
                  <a:srgbClr val="002060"/>
                </a:solidFill>
              </a:rPr>
              <a:t>R</a:t>
            </a:r>
          </a:p>
          <a:p>
            <a:pPr algn="ctr"/>
            <a:r>
              <a:rPr lang="pt-BR" sz="3200" b="1" i="1" dirty="0" smtClean="0">
                <a:solidFill>
                  <a:srgbClr val="002060"/>
                </a:solidFill>
              </a:rPr>
              <a:t>E</a:t>
            </a:r>
          </a:p>
          <a:p>
            <a:pPr algn="ctr"/>
            <a:r>
              <a:rPr lang="pt-BR" sz="3200" b="1" i="1" dirty="0" smtClean="0">
                <a:solidFill>
                  <a:srgbClr val="002060"/>
                </a:solidFill>
              </a:rPr>
              <a:t>S</a:t>
            </a:r>
          </a:p>
          <a:p>
            <a:pPr algn="ctr"/>
            <a:r>
              <a:rPr lang="pt-BR" sz="3200" b="1" i="1" dirty="0" smtClean="0">
                <a:solidFill>
                  <a:srgbClr val="002060"/>
                </a:solidFill>
              </a:rPr>
              <a:t>U</a:t>
            </a:r>
          </a:p>
          <a:p>
            <a:pPr algn="ctr"/>
            <a:r>
              <a:rPr lang="pt-BR" sz="3200" b="1" i="1" dirty="0" smtClean="0">
                <a:solidFill>
                  <a:srgbClr val="002060"/>
                </a:solidFill>
              </a:rPr>
              <a:t>L</a:t>
            </a:r>
          </a:p>
          <a:p>
            <a:pPr algn="ctr"/>
            <a:r>
              <a:rPr lang="pt-BR" sz="3200" b="1" i="1" dirty="0" smtClean="0">
                <a:solidFill>
                  <a:srgbClr val="002060"/>
                </a:solidFill>
              </a:rPr>
              <a:t>T</a:t>
            </a:r>
          </a:p>
          <a:p>
            <a:pPr algn="ctr"/>
            <a:r>
              <a:rPr lang="pt-BR" sz="3200" b="1" i="1" dirty="0" smtClean="0">
                <a:solidFill>
                  <a:srgbClr val="002060"/>
                </a:solidFill>
              </a:rPr>
              <a:t>A</a:t>
            </a:r>
          </a:p>
          <a:p>
            <a:pPr algn="ctr"/>
            <a:r>
              <a:rPr lang="pt-BR" sz="3200" b="1" i="1" dirty="0" smtClean="0">
                <a:solidFill>
                  <a:srgbClr val="002060"/>
                </a:solidFill>
              </a:rPr>
              <a:t>D</a:t>
            </a:r>
          </a:p>
          <a:p>
            <a:pPr algn="ctr"/>
            <a:r>
              <a:rPr lang="pt-BR" sz="3200" b="1" i="1" dirty="0" smtClean="0">
                <a:solidFill>
                  <a:srgbClr val="002060"/>
                </a:solidFill>
              </a:rPr>
              <a:t>O</a:t>
            </a:r>
          </a:p>
          <a:p>
            <a:pPr algn="ctr"/>
            <a:r>
              <a:rPr lang="pt-BR" sz="3200" b="1" i="1" dirty="0" smtClean="0">
                <a:solidFill>
                  <a:srgbClr val="002060"/>
                </a:solidFill>
              </a:rPr>
              <a:t>S</a:t>
            </a:r>
            <a:endParaRPr lang="pt-BR" sz="3200" b="1" i="1" dirty="0">
              <a:solidFill>
                <a:srgbClr val="002060"/>
              </a:solidFill>
            </a:endParaRPr>
          </a:p>
        </p:txBody>
      </p:sp>
      <p:cxnSp>
        <p:nvCxnSpPr>
          <p:cNvPr id="7" name="Conector de seta reta 6"/>
          <p:cNvCxnSpPr/>
          <p:nvPr/>
        </p:nvCxnSpPr>
        <p:spPr>
          <a:xfrm>
            <a:off x="8160692" y="1233806"/>
            <a:ext cx="0" cy="4799558"/>
          </a:xfrm>
          <a:prstGeom prst="straightConnector1">
            <a:avLst/>
          </a:prstGeom>
          <a:ln cmpd="sng">
            <a:solidFill>
              <a:srgbClr val="FF0000"/>
            </a:solidFill>
            <a:headEnd w="sm" len="sm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Conector de seta reta 8"/>
          <p:cNvCxnSpPr/>
          <p:nvPr/>
        </p:nvCxnSpPr>
        <p:spPr>
          <a:xfrm flipH="1" flipV="1">
            <a:off x="7236295" y="1191667"/>
            <a:ext cx="642" cy="48838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tângulo 11"/>
          <p:cNvSpPr/>
          <p:nvPr/>
        </p:nvSpPr>
        <p:spPr>
          <a:xfrm>
            <a:off x="1691680" y="196874"/>
            <a:ext cx="5760640" cy="6402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defRPr/>
            </a:pPr>
            <a:r>
              <a:rPr lang="en-US" altLang="pt-BR" sz="2800" b="1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CUSTOS PÚBLICOS X RESULTADOS???</a:t>
            </a:r>
            <a:endParaRPr lang="en-US" altLang="pt-BR" sz="2800" b="1" i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0"/>
            <a:ext cx="9104312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6732240" y="6356350"/>
            <a:ext cx="2411761" cy="435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 smtClean="0">
                <a:solidFill>
                  <a:schemeClr val="tx1"/>
                </a:solidFill>
              </a:rPr>
              <a:t>FONTE: JOÃO EUDES</a:t>
            </a:r>
            <a:endParaRPr lang="pt-BR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502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7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8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52241" y="2492896"/>
            <a:ext cx="9091759" cy="230604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89176" tIns="44589" rIns="89176" bIns="44589">
            <a:spAutoFit/>
          </a:bodyPr>
          <a:lstStyle/>
          <a:p>
            <a:pPr algn="ctr" defTabSz="891587">
              <a:defRPr/>
            </a:pPr>
            <a:r>
              <a:rPr lang="pt-BR" sz="3600" b="1" i="1" dirty="0" smtClean="0"/>
              <a:t>DIMENSÃO</a:t>
            </a:r>
          </a:p>
          <a:p>
            <a:pPr algn="ctr" defTabSz="891587">
              <a:defRPr/>
            </a:pPr>
            <a:r>
              <a:rPr lang="pt-BR" sz="3600" b="1" i="1" dirty="0" smtClean="0"/>
              <a:t>INFORMAÇÕES PARA O JULGAMENTOS DAS PRESTAÇÕES DE CONTAS PELOS ÓRGÃOS DE CONTROLE EXTERNO???</a:t>
            </a:r>
            <a:endParaRPr lang="pt-BR" sz="3600" b="1" i="1" dirty="0"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5709"/>
            <a:ext cx="9144000" cy="173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13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7BD51ED-C7B3-4C5B-BD90-A43BF5F0D67C}" type="slidenum">
              <a:rPr lang="pt-BR" altLang="pt-BR"/>
              <a:pPr/>
              <a:t>12</a:t>
            </a:fld>
            <a:endParaRPr lang="pt-BR" altLang="pt-BR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0" y="0"/>
            <a:ext cx="9144000" cy="620486"/>
          </a:xfrm>
          <a:prstGeom prst="rect">
            <a:avLst/>
          </a:prstGeom>
          <a:solidFill>
            <a:srgbClr val="002060"/>
          </a:solidFill>
          <a:ln>
            <a:solidFill>
              <a:schemeClr val="tx2"/>
            </a:solidFill>
          </a:ln>
        </p:spPr>
        <p:txBody>
          <a:bodyPr lIns="75743" tIns="37871" rIns="75743" bIns="37871">
            <a:norm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pt-B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JULGAMENTO DE CONTAS: CENÁRIO ATUAL</a:t>
            </a:r>
            <a:endParaRPr lang="pt-BR" altLang="pt-BR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22537" name="Retângulo 14"/>
          <p:cNvSpPr>
            <a:spLocks noChangeArrowheads="1"/>
          </p:cNvSpPr>
          <p:nvPr/>
        </p:nvSpPr>
        <p:spPr bwMode="auto">
          <a:xfrm>
            <a:off x="0" y="2420711"/>
            <a:ext cx="9036496" cy="707884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square" lIns="91436" tIns="45719" rIns="91436" bIns="45719">
            <a:spAutoFit/>
          </a:bodyPr>
          <a:lstStyle/>
          <a:p>
            <a:pPr eaLnBrk="1" hangingPunct="1"/>
            <a:r>
              <a:rPr lang="pt-BR" altLang="pt-BR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CONSIDERANDO que o </a:t>
            </a:r>
            <a:r>
              <a:rPr lang="pt-BR" altLang="pt-BR" sz="2000" b="1" i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GASTO</a:t>
            </a:r>
            <a:r>
              <a:rPr lang="pt-BR" altLang="pt-BR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 com recursos </a:t>
            </a:r>
            <a:r>
              <a:rPr lang="pt-BR" altLang="pt-BR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aplicados na </a:t>
            </a:r>
            <a:r>
              <a:rPr lang="pt-BR" altLang="pt-BR" sz="2000" b="1" i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EDUCAÇÃO</a:t>
            </a:r>
            <a:r>
              <a:rPr lang="pt-BR" altLang="pt-BR" sz="20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do município </a:t>
            </a:r>
            <a:r>
              <a:rPr lang="pt-BR" altLang="pt-BR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foi de </a:t>
            </a:r>
            <a:r>
              <a:rPr lang="pt-BR" altLang="pt-BR" sz="20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27,2%</a:t>
            </a:r>
            <a:r>
              <a:rPr lang="pt-BR" altLang="pt-BR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da receita de impostos e transferências;</a:t>
            </a:r>
            <a:endParaRPr lang="pt-BR" alt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tângulo 14"/>
          <p:cNvSpPr>
            <a:spLocks noChangeArrowheads="1"/>
          </p:cNvSpPr>
          <p:nvPr/>
        </p:nvSpPr>
        <p:spPr bwMode="auto">
          <a:xfrm>
            <a:off x="0" y="3560511"/>
            <a:ext cx="9036497" cy="707884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square" lIns="91436" tIns="45719" rIns="91436" bIns="45719">
            <a:spAutoFit/>
          </a:bodyPr>
          <a:lstStyle/>
          <a:p>
            <a:pPr eaLnBrk="1" hangingPunct="1"/>
            <a:r>
              <a:rPr lang="pt-BR" altLang="pt-BR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CONSIDERANDO que o </a:t>
            </a:r>
            <a:r>
              <a:rPr lang="pt-BR" altLang="pt-BR" sz="2000" b="1" i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GASTO</a:t>
            </a:r>
            <a:r>
              <a:rPr lang="pt-BR" altLang="pt-BR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com recursos </a:t>
            </a:r>
            <a:r>
              <a:rPr lang="pt-BR" altLang="pt-BR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aplicados na </a:t>
            </a:r>
            <a:r>
              <a:rPr lang="pt-BR" altLang="pt-BR" sz="2000" b="1" i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SAÚDE</a:t>
            </a:r>
            <a:r>
              <a:rPr lang="pt-BR" altLang="pt-BR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do município foi de </a:t>
            </a:r>
            <a:r>
              <a:rPr lang="pt-BR" altLang="pt-BR" sz="20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16,2%</a:t>
            </a:r>
            <a:r>
              <a:rPr lang="pt-BR" altLang="pt-BR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da receitas de impostos e transferências.</a:t>
            </a:r>
            <a:endParaRPr lang="pt-BR" alt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tângulo 14"/>
          <p:cNvSpPr>
            <a:spLocks noChangeArrowheads="1"/>
          </p:cNvSpPr>
          <p:nvPr/>
        </p:nvSpPr>
        <p:spPr bwMode="auto">
          <a:xfrm>
            <a:off x="-2" y="4700311"/>
            <a:ext cx="9036497" cy="1015661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square" lIns="91436" tIns="45719" rIns="91436" bIns="45719">
            <a:spAutoFit/>
          </a:bodyPr>
          <a:lstStyle/>
          <a:p>
            <a:pPr eaLnBrk="1" hangingPunct="1"/>
            <a:r>
              <a:rPr lang="pt-BR" altLang="pt-BR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CONSIDERANDO que o </a:t>
            </a:r>
            <a:r>
              <a:rPr lang="pt-BR" altLang="pt-BR" sz="2000" b="1" i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GASTO</a:t>
            </a:r>
            <a:r>
              <a:rPr lang="pt-BR" altLang="pt-BR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com recursos </a:t>
            </a:r>
            <a:r>
              <a:rPr lang="pt-BR" altLang="pt-BR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aplicados </a:t>
            </a:r>
            <a:r>
              <a:rPr lang="pt-BR" altLang="pt-BR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na </a:t>
            </a:r>
            <a:r>
              <a:rPr lang="pt-BR" altLang="pt-BR" sz="20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DESPESA DE PESSOAL</a:t>
            </a:r>
            <a:r>
              <a:rPr lang="pt-BR" altLang="pt-BR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pt-BR" altLang="pt-BR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Poder Executivo foi </a:t>
            </a:r>
            <a:r>
              <a:rPr lang="pt-BR" altLang="pt-BR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pt-BR" altLang="pt-BR" sz="20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51,1%</a:t>
            </a:r>
            <a:r>
              <a:rPr lang="pt-BR" altLang="pt-BR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da receita corrente líquida do município.</a:t>
            </a:r>
            <a:endParaRPr lang="pt-BR" alt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479902" y="1052402"/>
            <a:ext cx="8076687" cy="646309"/>
          </a:xfrm>
          <a:prstGeom prst="rect">
            <a:avLst/>
          </a:prstGeom>
          <a:noFill/>
          <a:ln>
            <a:noFill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  <p:txBody>
          <a:bodyPr lIns="91415" tIns="45709" rIns="91415" bIns="45709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  <a:defRPr/>
            </a:pPr>
            <a:r>
              <a:rPr lang="en-US" altLang="pt-BR" b="1" u="sng" dirty="0" smtClean="0">
                <a:solidFill>
                  <a:srgbClr val="FF0000"/>
                </a:solidFill>
                <a:cs typeface="Arial" panose="020B0604020202020204" pitchFamily="34" charset="0"/>
              </a:rPr>
              <a:t>EVIDENCIAÇÃO DE GASTOS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6732240" y="6356350"/>
            <a:ext cx="2411761" cy="435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 smtClean="0">
                <a:solidFill>
                  <a:schemeClr val="tx1"/>
                </a:solidFill>
              </a:rPr>
              <a:t>FONTE: JOÃO EUDES</a:t>
            </a:r>
            <a:endParaRPr lang="pt-BR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033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7" grpId="0" animBg="1"/>
      <p:bldP spid="24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7BD51ED-C7B3-4C5B-BD90-A43BF5F0D67C}" type="slidenum">
              <a:rPr lang="pt-BR" altLang="pt-BR"/>
              <a:pPr/>
              <a:t>13</a:t>
            </a:fld>
            <a:endParaRPr lang="pt-BR" altLang="pt-BR"/>
          </a:p>
        </p:txBody>
      </p:sp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504320" y="619601"/>
            <a:ext cx="8076687" cy="1200306"/>
          </a:xfrm>
          <a:prstGeom prst="rect">
            <a:avLst/>
          </a:prstGeom>
          <a:noFill/>
          <a:ln>
            <a:noFill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  <p:txBody>
          <a:bodyPr lIns="91415" tIns="45709" rIns="91415" bIns="45709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  <a:defRPr/>
            </a:pPr>
            <a:r>
              <a:rPr lang="en-US" altLang="pt-BR" b="1" u="sng" dirty="0" smtClean="0">
                <a:solidFill>
                  <a:srgbClr val="FF0000"/>
                </a:solidFill>
                <a:cs typeface="Arial" panose="020B0604020202020204" pitchFamily="34" charset="0"/>
              </a:rPr>
              <a:t>EVIDENCIAÇÃO DE GASTOS, CUSTOS E INDICADORES DE QUALIDADE</a:t>
            </a:r>
          </a:p>
        </p:txBody>
      </p:sp>
      <p:sp>
        <p:nvSpPr>
          <p:cNvPr id="6" name="Retângulo 5"/>
          <p:cNvSpPr/>
          <p:nvPr/>
        </p:nvSpPr>
        <p:spPr>
          <a:xfrm>
            <a:off x="0" y="1197429"/>
            <a:ext cx="9144000" cy="12232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pt-BR" altLang="pt-BR" sz="1800" b="1" dirty="0" smtClean="0">
              <a:solidFill>
                <a:srgbClr val="000000"/>
              </a:solidFill>
            </a:endParaRPr>
          </a:p>
          <a:p>
            <a:pPr eaLnBrk="1" hangingPunct="1">
              <a:defRPr/>
            </a:pPr>
            <a:endParaRPr lang="pt-BR" altLang="pt-BR" sz="1800" b="1" dirty="0" smtClean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pt-BR" altLang="pt-BR" sz="1800" b="1" dirty="0" smtClean="0">
                <a:solidFill>
                  <a:srgbClr val="000000"/>
                </a:solidFill>
              </a:rPr>
              <a:t>  </a:t>
            </a:r>
          </a:p>
          <a:p>
            <a:pPr eaLnBrk="1" hangingPunct="1">
              <a:defRPr/>
            </a:pPr>
            <a:r>
              <a:rPr lang="pt-BR" altLang="pt-BR" sz="1800" b="1" dirty="0" smtClean="0">
                <a:solidFill>
                  <a:srgbClr val="000000"/>
                </a:solidFill>
              </a:rPr>
              <a:t> 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24687" y="3448347"/>
            <a:ext cx="8987659" cy="12493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defRPr/>
            </a:pPr>
            <a:r>
              <a:rPr lang="pt-BR" altLang="pt-BR" sz="1800" b="1" i="1" dirty="0" smtClean="0"/>
              <a:t>CONSIDERANDO que o </a:t>
            </a:r>
            <a:r>
              <a:rPr lang="pt-BR" altLang="pt-BR" sz="1800" b="1" i="1" u="sng" dirty="0" smtClean="0">
                <a:solidFill>
                  <a:srgbClr val="FF0000"/>
                </a:solidFill>
              </a:rPr>
              <a:t>CUSTO EDUCAÇÃO </a:t>
            </a:r>
            <a:r>
              <a:rPr lang="pt-BR" altLang="pt-BR" sz="1800" b="1" i="1" dirty="0" smtClean="0"/>
              <a:t>do município </a:t>
            </a:r>
            <a:r>
              <a:rPr lang="pt-BR" altLang="pt-BR" sz="1800" b="1" i="1" dirty="0" smtClean="0">
                <a:solidFill>
                  <a:srgbClr val="FF0000"/>
                </a:solidFill>
              </a:rPr>
              <a:t>NÃO ESTÁ COMPATÍVEL </a:t>
            </a:r>
            <a:r>
              <a:rPr lang="pt-BR" altLang="pt-BR" sz="1800" b="1" i="1" dirty="0" smtClean="0"/>
              <a:t>com os parâmetros mínimos de eficiência e qualidade estabelecidos Ministério da Educação; </a:t>
            </a:r>
            <a:endParaRPr lang="pt-BR" altLang="pt-BR" sz="1800" b="1" dirty="0" smtClean="0"/>
          </a:p>
        </p:txBody>
      </p:sp>
      <p:sp>
        <p:nvSpPr>
          <p:cNvPr id="24" name="Retângulo 23"/>
          <p:cNvSpPr/>
          <p:nvPr/>
        </p:nvSpPr>
        <p:spPr>
          <a:xfrm>
            <a:off x="44320" y="4954615"/>
            <a:ext cx="8987659" cy="10199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defRPr/>
            </a:pPr>
            <a:r>
              <a:rPr lang="pt-BR" altLang="pt-BR" sz="1800" b="1" i="1" dirty="0" smtClean="0"/>
              <a:t>CONSIDERANDO que o </a:t>
            </a:r>
            <a:r>
              <a:rPr lang="pt-BR" altLang="pt-BR" sz="1800" b="1" i="1" u="sng" dirty="0" smtClean="0">
                <a:solidFill>
                  <a:srgbClr val="FF0000"/>
                </a:solidFill>
              </a:rPr>
              <a:t>CUSTO SAÚDE </a:t>
            </a:r>
            <a:r>
              <a:rPr lang="pt-BR" altLang="pt-BR" sz="1800" b="1" i="1" dirty="0" smtClean="0"/>
              <a:t>do município </a:t>
            </a:r>
            <a:r>
              <a:rPr lang="pt-BR" altLang="pt-BR" sz="1800" b="1" i="1" dirty="0" smtClean="0">
                <a:solidFill>
                  <a:srgbClr val="FF0000"/>
                </a:solidFill>
              </a:rPr>
              <a:t>NÃO ESTÁ COMPATÍVEL </a:t>
            </a:r>
            <a:r>
              <a:rPr lang="pt-BR" altLang="pt-BR" sz="1800" b="1" i="1" dirty="0" smtClean="0"/>
              <a:t>com os parâmetros mínimos de eficiência e qualidade estabelecidos Ministério da Educação; </a:t>
            </a:r>
            <a:endParaRPr lang="pt-BR" altLang="pt-BR" sz="1800" b="1" dirty="0" smtClean="0"/>
          </a:p>
        </p:txBody>
      </p:sp>
      <p:sp>
        <p:nvSpPr>
          <p:cNvPr id="9" name="Retângulo 8"/>
          <p:cNvSpPr/>
          <p:nvPr/>
        </p:nvSpPr>
        <p:spPr>
          <a:xfrm>
            <a:off x="29368" y="2420712"/>
            <a:ext cx="8982978" cy="78777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defRPr/>
            </a:pPr>
            <a:r>
              <a:rPr lang="pt-BR" altLang="pt-BR" sz="1800" b="1" i="1" dirty="0" smtClean="0"/>
              <a:t>CONSIDERANDO que os </a:t>
            </a:r>
            <a:r>
              <a:rPr lang="pt-BR" altLang="pt-BR" sz="1800" b="1" i="1" dirty="0" smtClean="0">
                <a:solidFill>
                  <a:srgbClr val="FF0000"/>
                </a:solidFill>
              </a:rPr>
              <a:t>GASTOS</a:t>
            </a:r>
            <a:r>
              <a:rPr lang="pt-BR" altLang="pt-BR" sz="1800" b="1" i="1" dirty="0" smtClean="0"/>
              <a:t> com </a:t>
            </a:r>
            <a:r>
              <a:rPr lang="pt-BR" altLang="pt-BR" sz="1800" b="1" i="1" dirty="0" smtClean="0">
                <a:solidFill>
                  <a:srgbClr val="FF0000"/>
                </a:solidFill>
              </a:rPr>
              <a:t>EDUCAÇÃO</a:t>
            </a:r>
            <a:r>
              <a:rPr lang="pt-BR" altLang="pt-BR" sz="1800" b="1" i="1" dirty="0" smtClean="0"/>
              <a:t>, </a:t>
            </a:r>
            <a:r>
              <a:rPr lang="pt-BR" altLang="pt-BR" sz="1800" b="1" i="1" dirty="0" smtClean="0">
                <a:solidFill>
                  <a:srgbClr val="FF0000"/>
                </a:solidFill>
              </a:rPr>
              <a:t>SAÚDE</a:t>
            </a:r>
            <a:r>
              <a:rPr lang="pt-BR" altLang="pt-BR" sz="1800" b="1" i="1" dirty="0" smtClean="0"/>
              <a:t> e </a:t>
            </a:r>
            <a:r>
              <a:rPr lang="pt-BR" altLang="pt-BR" sz="1800" b="1" i="1" dirty="0" smtClean="0">
                <a:solidFill>
                  <a:srgbClr val="FF0000"/>
                </a:solidFill>
              </a:rPr>
              <a:t>PESSOAL</a:t>
            </a:r>
            <a:r>
              <a:rPr lang="pt-BR" altLang="pt-BR" sz="1800" b="1" i="1" dirty="0" smtClean="0"/>
              <a:t> estão compatíveis com os limites constitucionais e legais;</a:t>
            </a:r>
            <a:endParaRPr lang="pt-BR" altLang="pt-BR" sz="1800" b="1" dirty="0" smtClean="0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0" y="0"/>
            <a:ext cx="9144000" cy="620486"/>
          </a:xfrm>
          <a:prstGeom prst="rect">
            <a:avLst/>
          </a:prstGeom>
          <a:solidFill>
            <a:srgbClr val="002060"/>
          </a:solidFill>
          <a:ln>
            <a:solidFill>
              <a:schemeClr val="tx2"/>
            </a:solidFill>
          </a:ln>
        </p:spPr>
        <p:txBody>
          <a:bodyPr lIns="75743" tIns="37871" rIns="75743" bIns="37871">
            <a:norm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pt-B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JULGAMENTO DE CONTAS: CENÁRIO ATUAL</a:t>
            </a:r>
            <a:endParaRPr lang="pt-BR" altLang="pt-BR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6732240" y="6356350"/>
            <a:ext cx="2411761" cy="435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 smtClean="0">
                <a:solidFill>
                  <a:schemeClr val="tx1"/>
                </a:solidFill>
              </a:rPr>
              <a:t>FONTE: JOÃO EUDES</a:t>
            </a:r>
            <a:endParaRPr lang="pt-BR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645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4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79512" y="2348880"/>
            <a:ext cx="9091759" cy="230604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89176" tIns="44589" rIns="89176" bIns="44589">
            <a:spAutoFit/>
          </a:bodyPr>
          <a:lstStyle/>
          <a:p>
            <a:pPr algn="ctr" defTabSz="891587">
              <a:defRPr/>
            </a:pPr>
            <a:r>
              <a:rPr lang="pt-BR" sz="3600" b="1" i="1" dirty="0" smtClean="0"/>
              <a:t>DIMENSÃO!!</a:t>
            </a:r>
          </a:p>
          <a:p>
            <a:pPr algn="ctr" defTabSz="891587">
              <a:defRPr/>
            </a:pPr>
            <a:r>
              <a:rPr lang="pt-BR" sz="3600" b="1" i="1" dirty="0" smtClean="0"/>
              <a:t>AMBIENTE NORMATIVO </a:t>
            </a:r>
          </a:p>
          <a:p>
            <a:pPr algn="ctr" defTabSz="891587">
              <a:defRPr/>
            </a:pPr>
            <a:r>
              <a:rPr lang="pt-BR" sz="3600" b="1" i="1" dirty="0" smtClean="0"/>
              <a:t>PARA IMPLANTAÇÃO DO SISTEMA </a:t>
            </a:r>
          </a:p>
          <a:p>
            <a:pPr algn="ctr" defTabSz="891587">
              <a:defRPr/>
            </a:pPr>
            <a:r>
              <a:rPr lang="pt-BR" sz="3600" b="1" i="1" dirty="0" smtClean="0"/>
              <a:t>DE CUSTOS NO BRASIL???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5709"/>
            <a:ext cx="9144000" cy="1448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57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267" name="Text Box 3"/>
          <p:cNvSpPr txBox="1">
            <a:spLocks noChangeArrowheads="1"/>
          </p:cNvSpPr>
          <p:nvPr/>
        </p:nvSpPr>
        <p:spPr bwMode="auto">
          <a:xfrm>
            <a:off x="21186" y="620688"/>
            <a:ext cx="9122814" cy="6058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89194" tIns="44597" rIns="89194" bIns="44597">
            <a:spAutoFit/>
          </a:bodyPr>
          <a:lstStyle>
            <a:lvl1pPr defTabSz="1103313">
              <a:spcBef>
                <a:spcPct val="20000"/>
              </a:spcBef>
              <a:buChar char="•"/>
              <a:tabLst>
                <a:tab pos="0" algn="l"/>
              </a:tabLst>
              <a:defRPr sz="3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1103313">
              <a:spcBef>
                <a:spcPct val="20000"/>
              </a:spcBef>
              <a:buChar char="–"/>
              <a:tabLst>
                <a:tab pos="0" algn="l"/>
              </a:tabLst>
              <a:defRPr sz="3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1103313">
              <a:spcBef>
                <a:spcPct val="20000"/>
              </a:spcBef>
              <a:buChar char="•"/>
              <a:tabLst>
                <a:tab pos="0" algn="l"/>
              </a:tabLst>
              <a:defRPr sz="2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1103313">
              <a:spcBef>
                <a:spcPct val="20000"/>
              </a:spcBef>
              <a:buChar char="–"/>
              <a:tabLst>
                <a:tab pos="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1103313">
              <a:spcBef>
                <a:spcPct val="20000"/>
              </a:spcBef>
              <a:buChar char="»"/>
              <a:tabLst>
                <a:tab pos="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11033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11033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11033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11033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pt-BR" altLang="pt-BR" sz="1939" b="1" u="sng" dirty="0">
                <a:solidFill>
                  <a:srgbClr val="CC3300"/>
                </a:solidFill>
              </a:rPr>
              <a:t>Estrutura das NBCT SP</a:t>
            </a:r>
            <a:r>
              <a:rPr lang="pt-BR" altLang="pt-BR" sz="1939" b="1" dirty="0">
                <a:solidFill>
                  <a:srgbClr val="CC3300"/>
                </a:solidFill>
              </a:rPr>
              <a:t>: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pt-BR" altLang="pt-BR" sz="1939" b="1" dirty="0">
                <a:solidFill>
                  <a:srgbClr val="FF0000"/>
                </a:solidFill>
              </a:rPr>
              <a:t>Resolução CFC nº 1.111/07 – Princípios Contábeis / SP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pt-BR" altLang="pt-BR" sz="1939" b="1" dirty="0"/>
              <a:t>NBC T 16.1 – Conceituação, Objeto e Campo de Aplicação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pt-BR" altLang="pt-BR" sz="1939" b="1" dirty="0"/>
              <a:t>NBC T 16.2 – Patrimônio e Sistemas Contábeis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pt-BR" altLang="pt-BR" sz="1939" b="1" dirty="0"/>
              <a:t>NBC T 16.3 – Planejamento e seus Instrumentos sob o Enfoque Contábil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pt-BR" altLang="pt-BR" sz="1939" b="1" dirty="0"/>
              <a:t>NBC T 16.4 – Transações no Setor Público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pt-BR" altLang="pt-BR" sz="1939" b="1" dirty="0"/>
              <a:t>NBC T 16.5 – Registro Contábil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pt-BR" altLang="pt-BR" sz="1939" b="1" dirty="0"/>
              <a:t>NBC T 16.6 – Demonstrações Contábeis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pt-BR" altLang="pt-BR" sz="1939" b="1" dirty="0"/>
              <a:t>NBC T 16.7 – Consolidação das Demonstrações Contábeis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pt-BR" altLang="pt-BR" sz="1939" b="1" dirty="0"/>
              <a:t>NBC T 16.8 – Controle Interno 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pt-BR" altLang="pt-BR" sz="1939" b="1" dirty="0"/>
              <a:t>NBC T 16.9 – Depreciação, Amortização e Exaustão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pt-BR" altLang="pt-BR" sz="1939" b="1" dirty="0"/>
              <a:t>NBC T 16.10 – Avaliação e Mensuração de Ativos e Passivos em Entidades do Setor Público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pt-BR" sz="1939" b="1" dirty="0"/>
              <a:t>NBCT 16.11 – Sistema de </a:t>
            </a:r>
            <a:r>
              <a:rPr lang="en-US" altLang="pt-BR" sz="1939" b="1" dirty="0" err="1"/>
              <a:t>Informação</a:t>
            </a:r>
            <a:r>
              <a:rPr lang="en-US" altLang="pt-BR" sz="1939" b="1" dirty="0"/>
              <a:t> de </a:t>
            </a:r>
            <a:r>
              <a:rPr lang="en-US" altLang="pt-BR" sz="1939" b="1" dirty="0" err="1"/>
              <a:t>Custos</a:t>
            </a:r>
            <a:r>
              <a:rPr lang="en-US" altLang="pt-BR" sz="1939" b="1" dirty="0"/>
              <a:t> no </a:t>
            </a:r>
            <a:r>
              <a:rPr lang="en-US" altLang="pt-BR" sz="1939" b="1" dirty="0" err="1"/>
              <a:t>Setor</a:t>
            </a:r>
            <a:r>
              <a:rPr lang="en-US" altLang="pt-BR" sz="1939" b="1" dirty="0"/>
              <a:t> </a:t>
            </a:r>
            <a:r>
              <a:rPr lang="en-US" altLang="pt-BR" sz="1939" b="1" dirty="0" err="1"/>
              <a:t>Público</a:t>
            </a:r>
            <a:endParaRPr lang="pt-BR" altLang="pt-BR" sz="1939" b="1" dirty="0"/>
          </a:p>
        </p:txBody>
      </p:sp>
      <p:sp>
        <p:nvSpPr>
          <p:cNvPr id="37891" name="Text Box 4"/>
          <p:cNvSpPr txBox="1">
            <a:spLocks noChangeArrowheads="1"/>
          </p:cNvSpPr>
          <p:nvPr/>
        </p:nvSpPr>
        <p:spPr bwMode="auto">
          <a:xfrm>
            <a:off x="0" y="116931"/>
            <a:ext cx="8915657" cy="374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194" tIns="44597" rIns="89194" bIns="44597" anchor="ctr"/>
          <a:lstStyle>
            <a:lvl1pPr defTabSz="1103313">
              <a:spcBef>
                <a:spcPct val="20000"/>
              </a:spcBef>
              <a:buChar char="•"/>
              <a:defRPr sz="3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1103313">
              <a:spcBef>
                <a:spcPct val="20000"/>
              </a:spcBef>
              <a:buChar char="–"/>
              <a:defRPr sz="3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1103313"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1103313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1103313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11033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11033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11033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11033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pt-BR" altLang="pt-BR" sz="1939" b="1" dirty="0">
              <a:solidFill>
                <a:schemeClr val="bg1"/>
              </a:solidFill>
            </a:endParaRPr>
          </a:p>
        </p:txBody>
      </p:sp>
      <p:sp>
        <p:nvSpPr>
          <p:cNvPr id="6" name="Retângulo 6"/>
          <p:cNvSpPr>
            <a:spLocks noChangeArrowheads="1"/>
          </p:cNvSpPr>
          <p:nvPr/>
        </p:nvSpPr>
        <p:spPr bwMode="auto">
          <a:xfrm>
            <a:off x="0" y="0"/>
            <a:ext cx="9144000" cy="388478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189" tIns="44596" rIns="89189" bIns="44596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0" algn="l"/>
              </a:tabLst>
              <a:defRPr sz="3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</a:tabLst>
              <a:defRPr sz="3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</a:tabLst>
              <a:defRPr sz="2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10000"/>
              </a:spcBef>
              <a:buFontTx/>
              <a:buNone/>
            </a:pPr>
            <a:r>
              <a:rPr lang="pt-BR" altLang="pt-BR" sz="1939" b="1">
                <a:solidFill>
                  <a:schemeClr val="bg1"/>
                </a:solidFill>
              </a:rPr>
              <a:t>Normas Brasileiras de  Contabilidade  Aplicadas ao  Setor Público </a:t>
            </a:r>
          </a:p>
        </p:txBody>
      </p:sp>
    </p:spTree>
    <p:extLst>
      <p:ext uri="{BB962C8B-B14F-4D97-AF65-F5344CB8AC3E}">
        <p14:creationId xmlns:p14="http://schemas.microsoft.com/office/powerpoint/2010/main" val="13628202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002060"/>
          </a:solidFill>
          <a:ln>
            <a:solidFill>
              <a:srgbClr val="00B050"/>
            </a:solidFill>
          </a:ln>
        </p:spPr>
        <p:txBody>
          <a:bodyPr>
            <a:noAutofit/>
          </a:bodyPr>
          <a:lstStyle/>
          <a:p>
            <a:pPr marL="0" indent="0" algn="ctr" eaLnBrk="1" hangingPunct="1">
              <a:buFontTx/>
              <a:buNone/>
            </a:pPr>
            <a:endParaRPr lang="en-US" sz="3000" b="1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 marL="0" indent="0" algn="ctr">
              <a:buFontTx/>
              <a:buNone/>
            </a:pPr>
            <a:endParaRPr lang="en-US" sz="3000" b="1" i="1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 marL="0" indent="0" algn="ctr">
              <a:buFontTx/>
              <a:buNone/>
            </a:pPr>
            <a:endParaRPr lang="en-US" sz="3000" b="1" i="1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 marL="0" indent="0" algn="ctr">
              <a:buFontTx/>
              <a:buNone/>
            </a:pPr>
            <a:r>
              <a:rPr lang="en-US" sz="3000" b="1" i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LIVRO DAS IPSAS – TRADUÇÃO EM PORTUGUÊS</a:t>
            </a:r>
            <a:endParaRPr lang="pt-BR" sz="3000" b="1" i="1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 marL="0" indent="0"/>
            <a:endParaRPr lang="pt-BR" sz="3000" b="1" smtClean="0">
              <a:solidFill>
                <a:schemeClr val="bg1"/>
              </a:solidFill>
              <a:latin typeface="Arial" pitchFamily="34" charset="0"/>
            </a:endParaRPr>
          </a:p>
          <a:p>
            <a:pPr marL="0" indent="0" algn="ctr">
              <a:buFontTx/>
              <a:buNone/>
            </a:pPr>
            <a:r>
              <a:rPr lang="pt-BR" sz="3000" b="1" smtClean="0">
                <a:solidFill>
                  <a:schemeClr val="bg1"/>
                </a:solidFill>
                <a:latin typeface="Arial" pitchFamily="34" charset="0"/>
              </a:rPr>
              <a:t>NORMAS INTERNACIONAIS DE CONTABILIDADE PARA O SETOR PÚBLICO - IFAC</a:t>
            </a:r>
          </a:p>
          <a:p>
            <a:pPr marL="0" indent="0" algn="ctr">
              <a:buFontTx/>
              <a:buNone/>
            </a:pPr>
            <a:endParaRPr lang="pt-BR" sz="3000" b="1" smtClean="0">
              <a:solidFill>
                <a:schemeClr val="bg1"/>
              </a:solidFill>
              <a:latin typeface="Arial" pitchFamily="34" charset="0"/>
            </a:endParaRPr>
          </a:p>
          <a:p>
            <a:pPr marL="0" indent="0" algn="ctr">
              <a:buFontTx/>
              <a:buNone/>
            </a:pPr>
            <a:r>
              <a:rPr lang="pt-BR" sz="3000" b="1" smtClean="0">
                <a:solidFill>
                  <a:schemeClr val="bg1"/>
                </a:solidFill>
                <a:latin typeface="Arial" pitchFamily="34" charset="0"/>
              </a:rPr>
              <a:t>EDIÇÃO 2010</a:t>
            </a:r>
          </a:p>
          <a:p>
            <a:pPr marL="0" indent="0" algn="ctr">
              <a:buFontTx/>
              <a:buNone/>
            </a:pPr>
            <a:r>
              <a:rPr lang="en-US" sz="3000" b="1" smtClean="0">
                <a:solidFill>
                  <a:srgbClr val="FFFFFF"/>
                </a:solidFill>
                <a:latin typeface="Arial" pitchFamily="34" charset="0"/>
                <a:hlinkClick r:id="rId2"/>
              </a:rPr>
              <a:t>www.cfc.org.br</a:t>
            </a:r>
            <a:endParaRPr lang="en-US" sz="3000" b="1" smtClean="0">
              <a:solidFill>
                <a:srgbClr val="FFFFFF"/>
              </a:solidFill>
              <a:latin typeface="Arial" pitchFamily="34" charset="0"/>
            </a:endParaRPr>
          </a:p>
          <a:p>
            <a:pPr marL="0" indent="0" algn="ctr">
              <a:buFontTx/>
              <a:buNone/>
            </a:pPr>
            <a:r>
              <a:rPr lang="en-US" sz="3000" b="1" smtClean="0">
                <a:solidFill>
                  <a:schemeClr val="bg1"/>
                </a:solidFill>
                <a:latin typeface="Arial" pitchFamily="34" charset="0"/>
              </a:rPr>
              <a:t>publicações</a:t>
            </a:r>
          </a:p>
          <a:p>
            <a:pPr marL="0" indent="0" algn="ctr">
              <a:buFontTx/>
              <a:buNone/>
            </a:pPr>
            <a:endParaRPr lang="pt-BR" sz="3000" b="1" smtClean="0">
              <a:solidFill>
                <a:schemeClr val="bg1"/>
              </a:solidFill>
              <a:latin typeface="Arial" pitchFamily="34" charset="0"/>
            </a:endParaRPr>
          </a:p>
          <a:p>
            <a:pPr marL="0" indent="0" algn="ctr">
              <a:buFontTx/>
              <a:buNone/>
            </a:pPr>
            <a:endParaRPr lang="en-US" sz="3000" b="1" i="1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 marL="0" indent="0" algn="ctr">
              <a:buFontTx/>
              <a:buNone/>
            </a:pPr>
            <a:endParaRPr lang="en-US" sz="3000" b="1" i="1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 marL="0" indent="0" algn="ctr" eaLnBrk="1" hangingPunct="1">
              <a:buFontTx/>
              <a:buNone/>
            </a:pPr>
            <a:endParaRPr lang="pt-BR" sz="3000" b="1" i="1" smtClean="0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4" name="Picture 5" descr="logoCF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17850" y="0"/>
            <a:ext cx="2501900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69009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174072" y="265307"/>
            <a:ext cx="8620606" cy="51933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86196" tIns="43098" rIns="86196" bIns="43098" anchor="ctr"/>
          <a:lstStyle/>
          <a:p>
            <a:pPr algn="ctr"/>
            <a:r>
              <a:rPr lang="pt-BR" sz="2000" b="1" dirty="0" smtClean="0"/>
              <a:t>EDIÇÃO DO MANUAL DE CONTABILIDADE APLICADA AO SETOR PÚBLICO</a:t>
            </a:r>
            <a:endParaRPr lang="pt-BR" sz="2000" b="1" dirty="0"/>
          </a:p>
        </p:txBody>
      </p:sp>
      <p:sp>
        <p:nvSpPr>
          <p:cNvPr id="2" name="Retângulo 1"/>
          <p:cNvSpPr/>
          <p:nvPr/>
        </p:nvSpPr>
        <p:spPr>
          <a:xfrm>
            <a:off x="4028910" y="1181190"/>
            <a:ext cx="4752043" cy="48276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 smtClean="0"/>
              <a:t>PARTE I: Procedimentos Contábeis Orçamentários</a:t>
            </a:r>
            <a:endParaRPr lang="pt-BR" b="1" dirty="0"/>
          </a:p>
        </p:txBody>
      </p:sp>
      <p:sp>
        <p:nvSpPr>
          <p:cNvPr id="7" name="Retângulo 6"/>
          <p:cNvSpPr/>
          <p:nvPr/>
        </p:nvSpPr>
        <p:spPr>
          <a:xfrm>
            <a:off x="4042635" y="2355148"/>
            <a:ext cx="4752043" cy="48276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 smtClean="0"/>
              <a:t>PARTE II: Procedimentos Contábeis Patrimoniais </a:t>
            </a:r>
            <a:endParaRPr lang="pt-BR" b="1" dirty="0"/>
          </a:p>
        </p:txBody>
      </p:sp>
      <p:sp>
        <p:nvSpPr>
          <p:cNvPr id="8" name="Retângulo 7"/>
          <p:cNvSpPr/>
          <p:nvPr/>
        </p:nvSpPr>
        <p:spPr>
          <a:xfrm>
            <a:off x="4042635" y="3425729"/>
            <a:ext cx="4752043" cy="48276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 smtClean="0"/>
              <a:t>PARTE III: Procedimentos Contábeis Específicos </a:t>
            </a:r>
            <a:endParaRPr lang="pt-BR" b="1" dirty="0"/>
          </a:p>
        </p:txBody>
      </p:sp>
      <p:sp>
        <p:nvSpPr>
          <p:cNvPr id="9" name="Retângulo 8"/>
          <p:cNvSpPr/>
          <p:nvPr/>
        </p:nvSpPr>
        <p:spPr>
          <a:xfrm>
            <a:off x="4028910" y="4564711"/>
            <a:ext cx="4752043" cy="48276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 smtClean="0"/>
              <a:t>PARTE IV: Plano de Contas Aplicado ao Setor Público </a:t>
            </a:r>
            <a:endParaRPr lang="pt-BR" b="1" dirty="0"/>
          </a:p>
        </p:txBody>
      </p:sp>
      <p:sp>
        <p:nvSpPr>
          <p:cNvPr id="10" name="Retângulo 9"/>
          <p:cNvSpPr/>
          <p:nvPr/>
        </p:nvSpPr>
        <p:spPr>
          <a:xfrm>
            <a:off x="4028910" y="5658797"/>
            <a:ext cx="4752043" cy="48276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 smtClean="0"/>
              <a:t>PARTE V: Demonstrações Contábeis Aplicadas ao Setor Público </a:t>
            </a:r>
            <a:endParaRPr lang="pt-BR" b="1" dirty="0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772" y="1181190"/>
            <a:ext cx="4045682" cy="496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570834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6"/>
          <p:cNvSpPr txBox="1">
            <a:spLocks noGrp="1" noChangeArrowheads="1"/>
          </p:cNvSpPr>
          <p:nvPr/>
        </p:nvSpPr>
        <p:spPr bwMode="auto">
          <a:xfrm>
            <a:off x="6552687" y="6245679"/>
            <a:ext cx="2134626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3" tIns="45698" rIns="91393" bIns="45698"/>
          <a:lstStyle/>
          <a:p>
            <a:pPr algn="r" eaLnBrk="1" hangingPunct="1"/>
            <a:fld id="{6E45F66A-1919-4207-9389-C72154D1288F}" type="slidenum">
              <a:rPr lang="pt-BR" altLang="pt-BR" sz="1400">
                <a:solidFill>
                  <a:srgbClr val="000000"/>
                </a:solidFill>
              </a:rPr>
              <a:pPr algn="r" eaLnBrk="1" hangingPunct="1"/>
              <a:t>18</a:t>
            </a:fld>
            <a:endParaRPr lang="pt-BR" altLang="pt-BR" sz="1400" dirty="0">
              <a:solidFill>
                <a:srgbClr val="000000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0" y="268062"/>
            <a:ext cx="8230626" cy="654503"/>
          </a:xfrm>
        </p:spPr>
        <p:txBody>
          <a:bodyPr/>
          <a:lstStyle/>
          <a:p>
            <a:pPr eaLnBrk="1" hangingPunct="1">
              <a:defRPr/>
            </a:pPr>
            <a:r>
              <a:rPr lang="pt-BR" altLang="pt-BR" sz="2200" b="1" u="sng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PORTARIA STN 634 DE 19 DE NOVEMBRO DE 2013</a:t>
            </a:r>
          </a:p>
        </p:txBody>
      </p:sp>
      <p:sp>
        <p:nvSpPr>
          <p:cNvPr id="46084" name="Espaço Reservado para Número de Slide 2"/>
          <p:cNvSpPr txBox="1">
            <a:spLocks noGrp="1"/>
          </p:cNvSpPr>
          <p:nvPr/>
        </p:nvSpPr>
        <p:spPr bwMode="auto">
          <a:xfrm>
            <a:off x="6552687" y="6245679"/>
            <a:ext cx="2134626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3" tIns="45698" rIns="91393" bIns="45698"/>
          <a:lstStyle/>
          <a:p>
            <a:pPr algn="r" eaLnBrk="1" hangingPunct="1"/>
            <a:fld id="{8908A66D-0298-4414-9650-C525A2255ADC}" type="slidenum">
              <a:rPr lang="pt-BR" altLang="pt-BR" sz="1400">
                <a:solidFill>
                  <a:srgbClr val="000000"/>
                </a:solidFill>
              </a:rPr>
              <a:pPr algn="r" eaLnBrk="1" hangingPunct="1"/>
              <a:t>18</a:t>
            </a:fld>
            <a:endParaRPr lang="pt-BR" altLang="pt-BR" sz="1400" dirty="0">
              <a:solidFill>
                <a:srgbClr val="000000"/>
              </a:solidFill>
            </a:endParaRPr>
          </a:p>
        </p:txBody>
      </p:sp>
      <p:sp>
        <p:nvSpPr>
          <p:cNvPr id="7" name="Retângulo de cantos arredondados 6"/>
          <p:cNvSpPr>
            <a:spLocks noChangeArrowheads="1"/>
          </p:cNvSpPr>
          <p:nvPr/>
        </p:nvSpPr>
        <p:spPr bwMode="auto">
          <a:xfrm>
            <a:off x="323528" y="922565"/>
            <a:ext cx="8553899" cy="573949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algn="ctr">
            <a:solidFill>
              <a:srgbClr val="89A4A7"/>
            </a:solidFill>
            <a:round/>
            <a:headEnd/>
            <a:tailEnd/>
          </a:ln>
        </p:spPr>
        <p:txBody>
          <a:bodyPr lIns="91432" tIns="45717" rIns="91432" bIns="45717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defRPr/>
            </a:pPr>
            <a:endParaRPr lang="pt-BR" altLang="pt-BR" sz="18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r>
              <a:rPr lang="pt-BR" altLang="pt-BR" sz="1800" b="1" dirty="0" smtClean="0">
                <a:solidFill>
                  <a:srgbClr val="FF0000"/>
                </a:solidFill>
              </a:rPr>
              <a:t>CAPÍTULO V</a:t>
            </a:r>
          </a:p>
          <a:p>
            <a:pPr algn="ctr" eaLnBrk="1" hangingPunct="1">
              <a:defRPr/>
            </a:pPr>
            <a:r>
              <a:rPr lang="pt-BR" altLang="pt-BR" sz="1800" b="1" dirty="0" smtClean="0">
                <a:solidFill>
                  <a:srgbClr val="FF0000"/>
                </a:solidFill>
              </a:rPr>
              <a:t>DA INFORMAÇÃO DE CUSTOS</a:t>
            </a:r>
          </a:p>
          <a:p>
            <a:pPr algn="ctr" eaLnBrk="1" hangingPunct="1">
              <a:defRPr/>
            </a:pPr>
            <a:endParaRPr lang="pt-BR" altLang="pt-BR" sz="1800" b="1" dirty="0" smtClean="0">
              <a:solidFill>
                <a:srgbClr val="000000"/>
              </a:solidFill>
            </a:endParaRPr>
          </a:p>
          <a:p>
            <a:pPr algn="just" eaLnBrk="1" hangingPunct="1">
              <a:defRPr/>
            </a:pPr>
            <a:r>
              <a:rPr lang="pt-BR" altLang="pt-BR" sz="1800" b="1" dirty="0" smtClean="0">
                <a:solidFill>
                  <a:srgbClr val="000000"/>
                </a:solidFill>
              </a:rPr>
              <a:t>Art. 8º - A </a:t>
            </a:r>
            <a:r>
              <a:rPr lang="pt-BR" altLang="pt-BR" sz="1900" b="1" dirty="0" smtClean="0">
                <a:solidFill>
                  <a:srgbClr val="000000"/>
                </a:solidFill>
              </a:rPr>
              <a:t>informação de custos deve permitir a comparabilidade e ser estruturada em sistema que tenha por objetivo o acompanhamento e a avaliação dos custos dos programas e das unidades da Administração Pública, bem como o apoio aos gestores públicos no processo decisório.</a:t>
            </a:r>
          </a:p>
          <a:p>
            <a:pPr algn="just" eaLnBrk="1" hangingPunct="1">
              <a:defRPr/>
            </a:pPr>
            <a:endParaRPr lang="pt-BR" altLang="pt-BR" sz="1900" b="1" dirty="0" smtClean="0">
              <a:solidFill>
                <a:srgbClr val="000000"/>
              </a:solidFill>
            </a:endParaRPr>
          </a:p>
          <a:p>
            <a:pPr algn="just" eaLnBrk="1" hangingPunct="1">
              <a:defRPr/>
            </a:pPr>
            <a:r>
              <a:rPr lang="pt-BR" altLang="pt-BR" sz="1900" b="1" dirty="0" smtClean="0">
                <a:solidFill>
                  <a:srgbClr val="000000"/>
                </a:solidFill>
              </a:rPr>
              <a:t>§ 1º - Os entes da Federação devem implementar sistema de informações de custos com vistas ao atendimento dos </a:t>
            </a:r>
            <a:r>
              <a:rPr lang="pt-BR" altLang="pt-BR" sz="1900" b="1" dirty="0" err="1" smtClean="0">
                <a:solidFill>
                  <a:srgbClr val="000000"/>
                </a:solidFill>
              </a:rPr>
              <a:t>arts</a:t>
            </a:r>
            <a:r>
              <a:rPr lang="pt-BR" altLang="pt-BR" sz="1900" b="1" dirty="0" smtClean="0">
                <a:solidFill>
                  <a:srgbClr val="000000"/>
                </a:solidFill>
              </a:rPr>
              <a:t>. 85 e 99 da Lei nº 4.320, de 17 de março de 1964, e do § 3º do art. 50 da Lei Complementar nº 101, de 2000.</a:t>
            </a:r>
          </a:p>
          <a:p>
            <a:pPr algn="just" eaLnBrk="1" hangingPunct="1">
              <a:defRPr/>
            </a:pPr>
            <a:endParaRPr lang="pt-BR" altLang="pt-BR" sz="1900" b="1" dirty="0" smtClean="0">
              <a:solidFill>
                <a:srgbClr val="000000"/>
              </a:solidFill>
            </a:endParaRPr>
          </a:p>
          <a:p>
            <a:pPr algn="just" eaLnBrk="1" hangingPunct="1">
              <a:defRPr/>
            </a:pPr>
            <a:r>
              <a:rPr lang="pt-BR" altLang="pt-BR" sz="1900" b="1" dirty="0" smtClean="0">
                <a:solidFill>
                  <a:srgbClr val="000000"/>
                </a:solidFill>
              </a:rPr>
              <a:t>§ 2º - O sistema de informações de custos a ser adotado deve observar o disposto na Resolução nº 1.366, de 25 de novembro de 2011, do Conselho Federal de Contabilidade, que aprova a NBC T 16.11, e suas alterações posteriores.</a:t>
            </a:r>
          </a:p>
          <a:p>
            <a:pPr algn="just" eaLnBrk="1" hangingPunct="1">
              <a:defRPr/>
            </a:pPr>
            <a:endParaRPr lang="pt-BR" altLang="pt-BR" sz="18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anose="020B0604020202020204" pitchFamily="34" charset="0"/>
            </a:endParaRPr>
          </a:p>
          <a:p>
            <a:pPr algn="just" eaLnBrk="1" hangingPunct="1">
              <a:defRPr/>
            </a:pPr>
            <a:endParaRPr lang="pt-BR" altLang="pt-BR" sz="18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04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57950" y="6596063"/>
            <a:ext cx="20574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97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566043" indent="-217709">
              <a:spcBef>
                <a:spcPct val="20000"/>
              </a:spcBef>
              <a:buChar char="–"/>
              <a:defRPr sz="259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870834" indent="-174167">
              <a:spcBef>
                <a:spcPct val="20000"/>
              </a:spcBef>
              <a:buChar char="•"/>
              <a:defRPr sz="2209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219168" indent="-174167">
              <a:spcBef>
                <a:spcPct val="20000"/>
              </a:spcBef>
              <a:buChar char="–"/>
              <a:defRPr sz="1828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1567502" indent="-174167">
              <a:spcBef>
                <a:spcPct val="20000"/>
              </a:spcBef>
              <a:buChar char="»"/>
              <a:defRPr sz="1828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1915835" indent="-174167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28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264170" indent="-174167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28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2612504" indent="-174167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28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2960837" indent="-174167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28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2F1C6D21-C590-4FA0-8512-6AE5E81CBE3A}" type="slidenum">
              <a:rPr lang="pt-BR" altLang="pt-BR" sz="1295"/>
              <a:pPr>
                <a:spcBef>
                  <a:spcPct val="0"/>
                </a:spcBef>
                <a:buFontTx/>
                <a:buNone/>
                <a:defRPr/>
              </a:pPr>
              <a:t>19</a:t>
            </a:fld>
            <a:endParaRPr lang="pt-BR" altLang="pt-BR" sz="1295"/>
          </a:p>
        </p:txBody>
      </p:sp>
      <p:sp>
        <p:nvSpPr>
          <p:cNvPr id="5123" name="Retângulo 6"/>
          <p:cNvSpPr>
            <a:spLocks noChangeArrowheads="1"/>
          </p:cNvSpPr>
          <p:nvPr/>
        </p:nvSpPr>
        <p:spPr bwMode="auto">
          <a:xfrm>
            <a:off x="523875" y="620713"/>
            <a:ext cx="8620125" cy="331787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084" tIns="42044" rIns="84084" bIns="42044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tabLst>
                <a:tab pos="0" algn="l"/>
              </a:tabLs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tabLst>
                <a:tab pos="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tabLst>
                <a:tab pos="0" algn="l"/>
              </a:tabLst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tabLst>
                <a:tab pos="0" algn="l"/>
              </a:tabLs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tabLst>
                <a:tab pos="0" algn="l"/>
              </a:tabLs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</a:tabLs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</a:tabLs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</a:tabLs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</a:tabLs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10000"/>
              </a:spcBef>
              <a:buFontTx/>
              <a:buNone/>
            </a:pPr>
            <a:r>
              <a:rPr lang="pt-BR" altLang="pt-BR" sz="16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Normas Brasileiras de  Contabilidade  Aplicadas ao  Setor Público </a:t>
            </a:r>
          </a:p>
        </p:txBody>
      </p:sp>
      <p:grpSp>
        <p:nvGrpSpPr>
          <p:cNvPr id="5124" name="Fluxograma: Processo alternativo 33"/>
          <p:cNvGrpSpPr>
            <a:grpSpLocks/>
          </p:cNvGrpSpPr>
          <p:nvPr/>
        </p:nvGrpSpPr>
        <p:grpSpPr bwMode="auto">
          <a:xfrm>
            <a:off x="215900" y="1847850"/>
            <a:ext cx="8705850" cy="1876425"/>
            <a:chOff x="-38" y="1014"/>
            <a:chExt cx="7200" cy="1551"/>
          </a:xfrm>
        </p:grpSpPr>
        <p:pic>
          <p:nvPicPr>
            <p:cNvPr id="5163" name="Fluxograma: Processo alternativo 33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8" y="1014"/>
              <a:ext cx="7200" cy="1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953" name="Text Box 5"/>
            <p:cNvSpPr txBox="1">
              <a:spLocks noChangeArrowheads="1"/>
            </p:cNvSpPr>
            <p:nvPr/>
          </p:nvSpPr>
          <p:spPr bwMode="auto">
            <a:xfrm>
              <a:off x="72" y="1107"/>
              <a:ext cx="6983" cy="1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9659" tIns="34829" rIns="69659" bIns="34829" anchor="ctr"/>
            <a:lstStyle>
              <a:lvl1pPr>
                <a:spcBef>
                  <a:spcPct val="20000"/>
                </a:spcBef>
                <a:buChar char="•"/>
                <a:defRPr sz="39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9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pt-BR" sz="1372" b="1">
                <a:solidFill>
                  <a:srgbClr val="FFFFFF"/>
                </a:solidFill>
              </a:endParaRPr>
            </a:p>
          </p:txBody>
        </p:sp>
      </p:grpSp>
      <p:sp>
        <p:nvSpPr>
          <p:cNvPr id="47110" name="CaixaDeTexto 35"/>
          <p:cNvSpPr txBox="1">
            <a:spLocks noChangeArrowheads="1"/>
          </p:cNvSpPr>
          <p:nvPr/>
        </p:nvSpPr>
        <p:spPr bwMode="auto">
          <a:xfrm rot="-2286866">
            <a:off x="428625" y="2214563"/>
            <a:ext cx="1092200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9659" tIns="34829" rIns="69659" bIns="34829">
            <a:spAutoFit/>
          </a:bodyPr>
          <a:lstStyle/>
          <a:p>
            <a:pPr eaLnBrk="1" hangingPunct="1">
              <a:defRPr/>
            </a:pPr>
            <a:r>
              <a:rPr lang="en-US" b="1">
                <a:latin typeface="+mj-lt"/>
                <a:cs typeface="Arial" charset="0"/>
              </a:rPr>
              <a:t>NBCT 16.2</a:t>
            </a:r>
            <a:endParaRPr lang="pt-BR" b="1">
              <a:latin typeface="+mj-lt"/>
              <a:cs typeface="Arial" charset="0"/>
            </a:endParaRPr>
          </a:p>
        </p:txBody>
      </p:sp>
      <p:grpSp>
        <p:nvGrpSpPr>
          <p:cNvPr id="5126" name="Fluxograma: Processo alternativo 34"/>
          <p:cNvGrpSpPr>
            <a:grpSpLocks/>
          </p:cNvGrpSpPr>
          <p:nvPr/>
        </p:nvGrpSpPr>
        <p:grpSpPr bwMode="auto">
          <a:xfrm>
            <a:off x="215900" y="4376738"/>
            <a:ext cx="8705850" cy="2397125"/>
            <a:chOff x="-38" y="2857"/>
            <a:chExt cx="7200" cy="1555"/>
          </a:xfrm>
        </p:grpSpPr>
        <p:pic>
          <p:nvPicPr>
            <p:cNvPr id="5161" name="Fluxograma: Processo alternativo 34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8" y="2857"/>
              <a:ext cx="7200" cy="1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951" name="Text Box 9"/>
            <p:cNvSpPr txBox="1">
              <a:spLocks noChangeArrowheads="1"/>
            </p:cNvSpPr>
            <p:nvPr/>
          </p:nvSpPr>
          <p:spPr bwMode="auto">
            <a:xfrm>
              <a:off x="72" y="2952"/>
              <a:ext cx="6983" cy="1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9659" tIns="34829" rIns="69659" bIns="34829" anchor="ctr"/>
            <a:lstStyle>
              <a:lvl1pPr>
                <a:spcBef>
                  <a:spcPct val="20000"/>
                </a:spcBef>
                <a:buChar char="•"/>
                <a:defRPr sz="39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9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pt-BR" sz="1372" b="1">
                <a:solidFill>
                  <a:srgbClr val="FFFFFF"/>
                </a:solidFill>
              </a:endParaRPr>
            </a:p>
          </p:txBody>
        </p:sp>
      </p:grpSp>
      <p:sp>
        <p:nvSpPr>
          <p:cNvPr id="47114" name="CaixaDeTexto 36"/>
          <p:cNvSpPr txBox="1">
            <a:spLocks noChangeArrowheads="1"/>
          </p:cNvSpPr>
          <p:nvPr/>
        </p:nvSpPr>
        <p:spPr bwMode="auto">
          <a:xfrm rot="20993993">
            <a:off x="579438" y="5711825"/>
            <a:ext cx="1093787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9659" tIns="34829" rIns="69659" bIns="34829">
            <a:spAutoFit/>
          </a:bodyPr>
          <a:lstStyle/>
          <a:p>
            <a:pPr eaLnBrk="1" hangingPunct="1">
              <a:defRPr/>
            </a:pPr>
            <a:r>
              <a:rPr lang="en-US" b="1" dirty="0">
                <a:latin typeface="+mj-lt"/>
                <a:cs typeface="Arial" charset="0"/>
              </a:rPr>
              <a:t>NBCT 16.6</a:t>
            </a:r>
            <a:endParaRPr lang="pt-BR" b="1" dirty="0">
              <a:latin typeface="+mj-lt"/>
              <a:cs typeface="Arial" charset="0"/>
            </a:endParaRPr>
          </a:p>
        </p:txBody>
      </p:sp>
      <p:sp>
        <p:nvSpPr>
          <p:cNvPr id="5128" name="Line 17"/>
          <p:cNvSpPr>
            <a:spLocks noChangeShapeType="1"/>
          </p:cNvSpPr>
          <p:nvPr/>
        </p:nvSpPr>
        <p:spPr bwMode="auto">
          <a:xfrm>
            <a:off x="1252538" y="2471738"/>
            <a:ext cx="68024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>
            <a:prstShdw prst="shdw17" dist="17961" dir="2700000">
              <a:srgbClr val="808080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129" name="Line 19"/>
          <p:cNvSpPr>
            <a:spLocks noChangeShapeType="1"/>
          </p:cNvSpPr>
          <p:nvPr/>
        </p:nvSpPr>
        <p:spPr bwMode="auto">
          <a:xfrm>
            <a:off x="1252538" y="2471738"/>
            <a:ext cx="0" cy="3444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>
            <a:prstShdw prst="shdw17" dist="17961" dir="2700000">
              <a:srgbClr val="808080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130" name="Line 19"/>
          <p:cNvSpPr>
            <a:spLocks noChangeShapeType="1"/>
          </p:cNvSpPr>
          <p:nvPr/>
        </p:nvSpPr>
        <p:spPr bwMode="auto">
          <a:xfrm>
            <a:off x="3657600" y="2471738"/>
            <a:ext cx="0" cy="3444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>
            <a:prstShdw prst="shdw17" dist="17961" dir="2700000">
              <a:srgbClr val="808080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131" name="Line 19"/>
          <p:cNvSpPr>
            <a:spLocks noChangeShapeType="1"/>
          </p:cNvSpPr>
          <p:nvPr/>
        </p:nvSpPr>
        <p:spPr bwMode="auto">
          <a:xfrm>
            <a:off x="6202363" y="2495550"/>
            <a:ext cx="0" cy="3444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>
            <a:prstShdw prst="shdw17" dist="17961" dir="2700000">
              <a:srgbClr val="808080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132" name="Line 19"/>
          <p:cNvSpPr>
            <a:spLocks noChangeShapeType="1"/>
          </p:cNvSpPr>
          <p:nvPr/>
        </p:nvSpPr>
        <p:spPr bwMode="auto">
          <a:xfrm>
            <a:off x="8054975" y="2471738"/>
            <a:ext cx="0" cy="3444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>
            <a:prstShdw prst="shdw17" dist="17961" dir="2700000">
              <a:srgbClr val="808080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133" name="Line 19"/>
          <p:cNvSpPr>
            <a:spLocks noChangeShapeType="1"/>
          </p:cNvSpPr>
          <p:nvPr/>
        </p:nvSpPr>
        <p:spPr bwMode="auto">
          <a:xfrm flipH="1">
            <a:off x="4708525" y="1873250"/>
            <a:ext cx="26988" cy="5794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>
            <a:prstShdw prst="shdw17" dist="17961" dir="2700000">
              <a:srgbClr val="808080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8926" name="Rectangle 4"/>
          <p:cNvSpPr>
            <a:spLocks noChangeArrowheads="1"/>
          </p:cNvSpPr>
          <p:nvPr/>
        </p:nvSpPr>
        <p:spPr bwMode="auto">
          <a:xfrm>
            <a:off x="1795463" y="1165225"/>
            <a:ext cx="6151562" cy="650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0254" tIns="40128" rIns="80254" bIns="40128" anchor="ctr"/>
          <a:lstStyle>
            <a:lvl1pPr defTabSz="1054100">
              <a:spcBef>
                <a:spcPct val="20000"/>
              </a:spcBef>
              <a:buChar char="•"/>
              <a:defRPr sz="3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1054100">
              <a:spcBef>
                <a:spcPct val="20000"/>
              </a:spcBef>
              <a:buChar char="–"/>
              <a:defRPr sz="3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1054100"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10541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10541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10541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10541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10541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10541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1828" b="1"/>
              <a:t>SISTEMA DE INFORMAÇÃO CONTÁBIL</a:t>
            </a:r>
          </a:p>
        </p:txBody>
      </p:sp>
      <p:sp>
        <p:nvSpPr>
          <p:cNvPr id="47122" name="Text Box 11"/>
          <p:cNvSpPr txBox="1">
            <a:spLocks noChangeArrowheads="1"/>
          </p:cNvSpPr>
          <p:nvPr/>
        </p:nvSpPr>
        <p:spPr bwMode="auto">
          <a:xfrm>
            <a:off x="296863" y="5087938"/>
            <a:ext cx="500062" cy="4254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4084" tIns="42044" rIns="84084" bIns="42044">
            <a:spAutoFit/>
          </a:bodyPr>
          <a:lstStyle/>
          <a:p>
            <a:pPr defTabSz="840598">
              <a:defRPr/>
            </a:pPr>
            <a:r>
              <a:rPr lang="pt-BR" sz="2209" b="1">
                <a:latin typeface="+mj-lt"/>
                <a:cs typeface="Arial" charset="0"/>
              </a:rPr>
              <a:t>BO</a:t>
            </a:r>
          </a:p>
        </p:txBody>
      </p:sp>
      <p:sp>
        <p:nvSpPr>
          <p:cNvPr id="5136" name="Text Box 13"/>
          <p:cNvSpPr txBox="1">
            <a:spLocks noChangeArrowheads="1"/>
          </p:cNvSpPr>
          <p:nvPr/>
        </p:nvSpPr>
        <p:spPr bwMode="auto">
          <a:xfrm>
            <a:off x="261938" y="2906713"/>
            <a:ext cx="2116137" cy="3667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4084" tIns="42044" rIns="84084" bIns="42044">
            <a:spAutoFit/>
          </a:bodyPr>
          <a:lstStyle>
            <a:lvl1pPr defTabSz="11033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1033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1033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1033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1033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1033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1033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1033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1033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800" b="1">
                <a:latin typeface="Arial" panose="020B0604020202020204" pitchFamily="34" charset="0"/>
                <a:ea typeface="MS PGothic" panose="020B0600070205080204" pitchFamily="34" charset="-128"/>
              </a:rPr>
              <a:t>ORÇAMENTÁRIO</a:t>
            </a:r>
          </a:p>
        </p:txBody>
      </p:sp>
      <p:sp>
        <p:nvSpPr>
          <p:cNvPr id="5137" name="Text Box 13"/>
          <p:cNvSpPr txBox="1">
            <a:spLocks noChangeArrowheads="1"/>
          </p:cNvSpPr>
          <p:nvPr/>
        </p:nvSpPr>
        <p:spPr bwMode="auto">
          <a:xfrm>
            <a:off x="2776538" y="2906713"/>
            <a:ext cx="1535112" cy="3667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4084" tIns="42044" rIns="84084" bIns="42044">
            <a:spAutoFit/>
          </a:bodyPr>
          <a:lstStyle>
            <a:lvl1pPr defTabSz="83978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83978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83978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83978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83978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b="1"/>
              <a:t>PATRIMONIAL</a:t>
            </a:r>
          </a:p>
        </p:txBody>
      </p:sp>
      <p:sp>
        <p:nvSpPr>
          <p:cNvPr id="5138" name="Text Box 13"/>
          <p:cNvSpPr txBox="1">
            <a:spLocks noChangeArrowheads="1"/>
          </p:cNvSpPr>
          <p:nvPr/>
        </p:nvSpPr>
        <p:spPr bwMode="auto">
          <a:xfrm>
            <a:off x="5143500" y="2906713"/>
            <a:ext cx="2117725" cy="3667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4084" tIns="42044" rIns="84084" bIns="42044">
            <a:spAutoFit/>
          </a:bodyPr>
          <a:lstStyle>
            <a:lvl1pPr defTabSz="11033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1033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1033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1033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1033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1033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1033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1033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1033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800" b="1">
                <a:latin typeface="Arial" panose="020B0604020202020204" pitchFamily="34" charset="0"/>
                <a:ea typeface="MS PGothic" panose="020B0600070205080204" pitchFamily="34" charset="-128"/>
              </a:rPr>
              <a:t> COMPENSAÇÃO</a:t>
            </a:r>
          </a:p>
        </p:txBody>
      </p:sp>
      <p:sp>
        <p:nvSpPr>
          <p:cNvPr id="47126" name="Text Box 11"/>
          <p:cNvSpPr txBox="1">
            <a:spLocks noChangeArrowheads="1"/>
          </p:cNvSpPr>
          <p:nvPr/>
        </p:nvSpPr>
        <p:spPr bwMode="auto">
          <a:xfrm>
            <a:off x="2827338" y="5103813"/>
            <a:ext cx="630237" cy="366712"/>
          </a:xfrm>
          <a:prstGeom prst="rect">
            <a:avLst/>
          </a:prstGeom>
          <a:solidFill>
            <a:schemeClr val="bg1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lIns="84084" tIns="42044" rIns="84084" bIns="42044">
            <a:spAutoFit/>
          </a:bodyPr>
          <a:lstStyle/>
          <a:p>
            <a:pPr algn="ctr" defTabSz="840598">
              <a:defRPr/>
            </a:pPr>
            <a:r>
              <a:rPr lang="pt-BR" sz="1828" b="1" dirty="0">
                <a:solidFill>
                  <a:srgbClr val="0070C0"/>
                </a:solidFill>
                <a:latin typeface="+mj-lt"/>
                <a:cs typeface="Arial" charset="0"/>
              </a:rPr>
              <a:t>DFC</a:t>
            </a:r>
          </a:p>
        </p:txBody>
      </p:sp>
      <p:sp>
        <p:nvSpPr>
          <p:cNvPr id="38934" name="Line 15"/>
          <p:cNvSpPr>
            <a:spLocks noChangeShapeType="1"/>
          </p:cNvSpPr>
          <p:nvPr/>
        </p:nvSpPr>
        <p:spPr bwMode="auto">
          <a:xfrm flipH="1">
            <a:off x="465138" y="3343275"/>
            <a:ext cx="896937" cy="17081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  <a:effectLst>
            <a:prstShdw prst="shdw17" dist="17961" dir="2700000">
              <a:srgbClr val="808080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0198" name="Line 16"/>
          <p:cNvSpPr>
            <a:spLocks noChangeShapeType="1"/>
          </p:cNvSpPr>
          <p:nvPr/>
        </p:nvSpPr>
        <p:spPr bwMode="auto">
          <a:xfrm>
            <a:off x="8108950" y="3287713"/>
            <a:ext cx="1588" cy="1497012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 type="none" w="sm" len="sm"/>
            <a:tailEnd type="triangle" w="sm" len="sm"/>
          </a:ln>
          <a:effectLst>
            <a:prstShdw prst="shdw17" dist="17961" dir="2700000">
              <a:srgbClr val="808080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142" name="Text Box 13"/>
          <p:cNvSpPr txBox="1">
            <a:spLocks noChangeArrowheads="1"/>
          </p:cNvSpPr>
          <p:nvPr/>
        </p:nvSpPr>
        <p:spPr bwMode="auto">
          <a:xfrm>
            <a:off x="7575550" y="2906713"/>
            <a:ext cx="1306513" cy="366712"/>
          </a:xfrm>
          <a:prstGeom prst="rect">
            <a:avLst/>
          </a:prstGeom>
          <a:solidFill>
            <a:srgbClr val="66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84084" tIns="42044" rIns="84084" bIns="42044">
            <a:spAutoFit/>
          </a:bodyPr>
          <a:lstStyle>
            <a:lvl1pPr defTabSz="83978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83978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83978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83978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83978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pt-BR" b="1">
                <a:solidFill>
                  <a:schemeClr val="bg1"/>
                </a:solidFill>
              </a:rPr>
              <a:t> CUSTOS</a:t>
            </a:r>
          </a:p>
        </p:txBody>
      </p:sp>
      <p:sp>
        <p:nvSpPr>
          <p:cNvPr id="47140" name="Text Box 13"/>
          <p:cNvSpPr txBox="1">
            <a:spLocks noChangeArrowheads="1"/>
          </p:cNvSpPr>
          <p:nvPr/>
        </p:nvSpPr>
        <p:spPr bwMode="auto">
          <a:xfrm>
            <a:off x="7199313" y="4945063"/>
            <a:ext cx="1616075" cy="576262"/>
          </a:xfrm>
          <a:prstGeom prst="rect">
            <a:avLst/>
          </a:prstGeom>
          <a:solidFill>
            <a:schemeClr val="bg1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lIns="84084" tIns="42044" rIns="84084" bIns="42044">
            <a:spAutoFit/>
          </a:bodyPr>
          <a:lstStyle>
            <a:lvl1pPr defTabSz="1103313">
              <a:spcBef>
                <a:spcPct val="20000"/>
              </a:spcBef>
              <a:buChar char="•"/>
              <a:defRPr sz="3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1103313">
              <a:spcBef>
                <a:spcPct val="20000"/>
              </a:spcBef>
              <a:buChar char="–"/>
              <a:defRPr sz="3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1103313"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1103313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1103313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11033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11033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11033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11033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1828" b="1">
                <a:solidFill>
                  <a:srgbClr val="C00000"/>
                </a:solidFill>
              </a:rPr>
              <a:t> </a:t>
            </a:r>
            <a:r>
              <a:rPr lang="pt-BR" altLang="pt-BR" sz="1372" b="1">
                <a:solidFill>
                  <a:srgbClr val="C00000"/>
                </a:solidFill>
              </a:rPr>
              <a:t>EVIDENCIAÇÃO DE CUSTOS</a:t>
            </a:r>
            <a:endParaRPr lang="pt-BR" altLang="pt-BR" sz="1828" b="1">
              <a:solidFill>
                <a:srgbClr val="C00000"/>
              </a:solidFill>
            </a:endParaRPr>
          </a:p>
        </p:txBody>
      </p:sp>
      <p:sp>
        <p:nvSpPr>
          <p:cNvPr id="47141" name="Text Box 13"/>
          <p:cNvSpPr txBox="1">
            <a:spLocks noChangeArrowheads="1"/>
          </p:cNvSpPr>
          <p:nvPr/>
        </p:nvSpPr>
        <p:spPr bwMode="auto">
          <a:xfrm>
            <a:off x="3892550" y="5103813"/>
            <a:ext cx="622300" cy="366712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lIns="84084" tIns="42044" rIns="84084" bIns="42044">
            <a:spAutoFit/>
          </a:bodyPr>
          <a:lstStyle/>
          <a:p>
            <a:pPr defTabSz="840598">
              <a:defRPr/>
            </a:pPr>
            <a:r>
              <a:rPr lang="pt-BR" sz="1828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  <a:cs typeface="Arial" charset="0"/>
              </a:rPr>
              <a:t> DVP</a:t>
            </a:r>
          </a:p>
        </p:txBody>
      </p:sp>
      <p:sp>
        <p:nvSpPr>
          <p:cNvPr id="36" name="Text Box 11"/>
          <p:cNvSpPr txBox="1">
            <a:spLocks noChangeArrowheads="1"/>
          </p:cNvSpPr>
          <p:nvPr/>
        </p:nvSpPr>
        <p:spPr bwMode="auto">
          <a:xfrm>
            <a:off x="1755775" y="5087938"/>
            <a:ext cx="569913" cy="401637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lIns="84084" tIns="42044" rIns="84084" bIns="42044">
            <a:spAutoFit/>
          </a:bodyPr>
          <a:lstStyle/>
          <a:p>
            <a:pPr algn="ctr" defTabSz="840598">
              <a:defRPr/>
            </a:pPr>
            <a:r>
              <a:rPr lang="pt-BR" sz="2057" b="1" dirty="0">
                <a:solidFill>
                  <a:srgbClr val="FF0000"/>
                </a:solidFill>
                <a:latin typeface="+mj-lt"/>
                <a:cs typeface="Arial" charset="0"/>
              </a:rPr>
              <a:t>BF</a:t>
            </a:r>
          </a:p>
        </p:txBody>
      </p:sp>
      <p:sp>
        <p:nvSpPr>
          <p:cNvPr id="44" name="CaixaDeTexto 36"/>
          <p:cNvSpPr txBox="1">
            <a:spLocks noChangeArrowheads="1"/>
          </p:cNvSpPr>
          <p:nvPr/>
        </p:nvSpPr>
        <p:spPr bwMode="auto">
          <a:xfrm rot="-3247228">
            <a:off x="6983413" y="4244975"/>
            <a:ext cx="1208087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9659" tIns="34829" rIns="69659" bIns="34829">
            <a:spAutoFit/>
          </a:bodyPr>
          <a:lstStyle/>
          <a:p>
            <a:pPr eaLnBrk="1" hangingPunct="1">
              <a:defRPr/>
            </a:pPr>
            <a:r>
              <a:rPr lang="en-US" b="1" dirty="0">
                <a:latin typeface="+mj-lt"/>
                <a:cs typeface="Arial" charset="0"/>
              </a:rPr>
              <a:t>NBCT 16.11</a:t>
            </a:r>
            <a:endParaRPr lang="pt-BR" b="1" dirty="0">
              <a:latin typeface="+mj-lt"/>
              <a:cs typeface="Arial" charset="0"/>
            </a:endParaRPr>
          </a:p>
        </p:txBody>
      </p:sp>
      <p:sp>
        <p:nvSpPr>
          <p:cNvPr id="42" name="Text Box 11"/>
          <p:cNvSpPr txBox="1">
            <a:spLocks noChangeArrowheads="1"/>
          </p:cNvSpPr>
          <p:nvPr/>
        </p:nvSpPr>
        <p:spPr bwMode="auto">
          <a:xfrm>
            <a:off x="4960938" y="5103813"/>
            <a:ext cx="735012" cy="374650"/>
          </a:xfrm>
          <a:prstGeom prst="rect">
            <a:avLst/>
          </a:prstGeom>
          <a:solidFill>
            <a:schemeClr val="bg1"/>
          </a:solidFill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 wrap="none" lIns="84084" tIns="42044" rIns="84084" bIns="42044">
            <a:spAutoFit/>
          </a:bodyPr>
          <a:lstStyle/>
          <a:p>
            <a:pPr defTabSz="840598">
              <a:defRPr/>
            </a:pPr>
            <a:r>
              <a:rPr lang="pt-BR" sz="1885" b="1" dirty="0">
                <a:solidFill>
                  <a:srgbClr val="FFC000"/>
                </a:solidFill>
                <a:latin typeface="+mj-lt"/>
                <a:cs typeface="Arial" charset="0"/>
              </a:rPr>
              <a:t>DMPL</a:t>
            </a:r>
          </a:p>
        </p:txBody>
      </p:sp>
      <p:sp>
        <p:nvSpPr>
          <p:cNvPr id="48" name="Text Box 11"/>
          <p:cNvSpPr txBox="1">
            <a:spLocks noChangeArrowheads="1"/>
          </p:cNvSpPr>
          <p:nvPr/>
        </p:nvSpPr>
        <p:spPr bwMode="auto">
          <a:xfrm>
            <a:off x="6086475" y="5075238"/>
            <a:ext cx="590550" cy="42386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lIns="84084" tIns="42044" rIns="84084" bIns="42044">
            <a:spAutoFit/>
          </a:bodyPr>
          <a:lstStyle/>
          <a:p>
            <a:pPr algn="ctr" defTabSz="840598">
              <a:defRPr/>
            </a:pPr>
            <a:r>
              <a:rPr lang="pt-BR" sz="2209" b="1" dirty="0">
                <a:solidFill>
                  <a:schemeClr val="bg2">
                    <a:lumMod val="75000"/>
                  </a:schemeClr>
                </a:solidFill>
                <a:latin typeface="+mj-lt"/>
                <a:cs typeface="Arial" charset="0"/>
              </a:rPr>
              <a:t>BP</a:t>
            </a:r>
          </a:p>
        </p:txBody>
      </p:sp>
      <p:sp>
        <p:nvSpPr>
          <p:cNvPr id="50" name="Line 15"/>
          <p:cNvSpPr>
            <a:spLocks noChangeShapeType="1"/>
          </p:cNvSpPr>
          <p:nvPr/>
        </p:nvSpPr>
        <p:spPr bwMode="auto">
          <a:xfrm>
            <a:off x="1377950" y="3340100"/>
            <a:ext cx="568325" cy="16668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triangle" w="sm" len="sm"/>
          </a:ln>
          <a:effectLst>
            <a:prstShdw prst="shdw17" dist="17961" dir="2700000">
              <a:srgbClr val="808080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1" name="Line 15"/>
          <p:cNvSpPr>
            <a:spLocks noChangeShapeType="1"/>
          </p:cNvSpPr>
          <p:nvPr/>
        </p:nvSpPr>
        <p:spPr bwMode="auto">
          <a:xfrm flipH="1">
            <a:off x="2079625" y="3313113"/>
            <a:ext cx="1617663" cy="16938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triangle" w="sm" len="sm"/>
          </a:ln>
          <a:effectLst>
            <a:prstShdw prst="shdw17" dist="17961" dir="2700000">
              <a:srgbClr val="808080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2" name="Line 15"/>
          <p:cNvSpPr>
            <a:spLocks noChangeShapeType="1"/>
          </p:cNvSpPr>
          <p:nvPr/>
        </p:nvSpPr>
        <p:spPr bwMode="auto">
          <a:xfrm flipH="1">
            <a:off x="2325688" y="3324225"/>
            <a:ext cx="3876675" cy="16557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triangle" w="sm" len="sm"/>
          </a:ln>
          <a:effectLst>
            <a:prstShdw prst="shdw17" dist="17961" dir="2700000">
              <a:srgbClr val="808080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3" name="Line 15"/>
          <p:cNvSpPr>
            <a:spLocks noChangeShapeType="1"/>
          </p:cNvSpPr>
          <p:nvPr/>
        </p:nvSpPr>
        <p:spPr bwMode="auto">
          <a:xfrm>
            <a:off x="1385888" y="3324225"/>
            <a:ext cx="1706562" cy="1682750"/>
          </a:xfrm>
          <a:prstGeom prst="line">
            <a:avLst/>
          </a:prstGeom>
          <a:noFill/>
          <a:ln w="38100">
            <a:solidFill>
              <a:srgbClr val="0070C0"/>
            </a:solidFill>
            <a:round/>
            <a:headEnd type="none" w="sm" len="sm"/>
            <a:tailEnd type="triangle" w="sm" len="sm"/>
          </a:ln>
          <a:effectLst>
            <a:prstShdw prst="shdw17" dist="17961" dir="2700000">
              <a:srgbClr val="808080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4" name="Line 15"/>
          <p:cNvSpPr>
            <a:spLocks noChangeShapeType="1"/>
          </p:cNvSpPr>
          <p:nvPr/>
        </p:nvSpPr>
        <p:spPr bwMode="auto">
          <a:xfrm flipH="1">
            <a:off x="3179763" y="3387725"/>
            <a:ext cx="517525" cy="1619250"/>
          </a:xfrm>
          <a:prstGeom prst="line">
            <a:avLst/>
          </a:prstGeom>
          <a:noFill/>
          <a:ln w="38100">
            <a:solidFill>
              <a:srgbClr val="0070C0"/>
            </a:solidFill>
            <a:round/>
            <a:headEnd type="none" w="sm" len="sm"/>
            <a:tailEnd type="triangle" w="sm" len="sm"/>
          </a:ln>
          <a:effectLst>
            <a:prstShdw prst="shdw17" dist="17961" dir="2700000">
              <a:srgbClr val="808080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5" name="Line 15"/>
          <p:cNvSpPr>
            <a:spLocks noChangeShapeType="1"/>
          </p:cNvSpPr>
          <p:nvPr/>
        </p:nvSpPr>
        <p:spPr bwMode="auto">
          <a:xfrm>
            <a:off x="3697288" y="3324225"/>
            <a:ext cx="446087" cy="1706563"/>
          </a:xfrm>
          <a:prstGeom prst="line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  <a:round/>
            <a:headEnd type="none" w="sm" len="sm"/>
            <a:tailEnd type="triangle" w="sm" len="sm"/>
          </a:ln>
          <a:effectLst>
            <a:prstShdw prst="shdw17" dist="17961" dir="2700000">
              <a:srgbClr val="808080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6" name="Line 15"/>
          <p:cNvSpPr>
            <a:spLocks noChangeShapeType="1"/>
          </p:cNvSpPr>
          <p:nvPr/>
        </p:nvSpPr>
        <p:spPr bwMode="auto">
          <a:xfrm>
            <a:off x="3676650" y="3363913"/>
            <a:ext cx="1574800" cy="1709737"/>
          </a:xfrm>
          <a:prstGeom prst="line">
            <a:avLst/>
          </a:prstGeom>
          <a:noFill/>
          <a:ln w="38100">
            <a:solidFill>
              <a:srgbClr val="FFC000"/>
            </a:solidFill>
            <a:round/>
            <a:headEnd type="none" w="sm" len="sm"/>
            <a:tailEnd type="triangle" w="sm" len="sm"/>
          </a:ln>
          <a:effectLst>
            <a:prstShdw prst="shdw17" dist="17961" dir="2700000">
              <a:srgbClr val="808080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7" name="Line 15"/>
          <p:cNvSpPr>
            <a:spLocks noChangeShapeType="1"/>
          </p:cNvSpPr>
          <p:nvPr/>
        </p:nvSpPr>
        <p:spPr bwMode="auto">
          <a:xfrm>
            <a:off x="3697288" y="3340100"/>
            <a:ext cx="2649537" cy="1670050"/>
          </a:xfrm>
          <a:prstGeom prst="line">
            <a:avLst/>
          </a:prstGeom>
          <a:noFill/>
          <a:ln w="38100">
            <a:solidFill>
              <a:schemeClr val="accent3">
                <a:lumMod val="60000"/>
                <a:lumOff val="40000"/>
              </a:schemeClr>
            </a:solidFill>
            <a:round/>
            <a:headEnd type="none" w="sm" len="sm"/>
            <a:tailEnd type="triangle" w="sm" len="sm"/>
          </a:ln>
          <a:effectLst>
            <a:prstShdw prst="shdw17" dist="17961" dir="2700000">
              <a:srgbClr val="808080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pt-BR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8" name="Line 15"/>
          <p:cNvSpPr>
            <a:spLocks noChangeShapeType="1"/>
          </p:cNvSpPr>
          <p:nvPr/>
        </p:nvSpPr>
        <p:spPr bwMode="auto">
          <a:xfrm>
            <a:off x="6221413" y="3336925"/>
            <a:ext cx="160337" cy="1566863"/>
          </a:xfrm>
          <a:prstGeom prst="line">
            <a:avLst/>
          </a:prstGeom>
          <a:noFill/>
          <a:ln w="38100">
            <a:solidFill>
              <a:schemeClr val="accent3">
                <a:lumMod val="60000"/>
                <a:lumOff val="40000"/>
              </a:schemeClr>
            </a:solidFill>
            <a:round/>
            <a:headEnd type="none" w="sm" len="sm"/>
            <a:tailEnd type="triangle" w="sm" len="sm"/>
          </a:ln>
          <a:effectLst>
            <a:prstShdw prst="shdw17" dist="17961" dir="2700000">
              <a:srgbClr val="808080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pt-BR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5" name="Retângulo 44"/>
          <p:cNvSpPr/>
          <p:nvPr/>
        </p:nvSpPr>
        <p:spPr>
          <a:xfrm>
            <a:off x="6732240" y="6356350"/>
            <a:ext cx="2411761" cy="435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 smtClean="0">
                <a:solidFill>
                  <a:schemeClr val="tx1"/>
                </a:solidFill>
              </a:rPr>
              <a:t>FONTE: JOÃO EUDES</a:t>
            </a:r>
            <a:endParaRPr lang="pt-BR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923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7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7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0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7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22" grpId="0" animBg="1"/>
      <p:bldP spid="47126" grpId="0" animBg="1"/>
      <p:bldP spid="38934" grpId="0" animBg="1"/>
      <p:bldP spid="50198" grpId="0" animBg="1"/>
      <p:bldP spid="47140" grpId="0" animBg="1"/>
      <p:bldP spid="47141" grpId="0" animBg="1"/>
      <p:bldP spid="36" grpId="0" animBg="1"/>
      <p:bldP spid="42" grpId="0" animBg="1"/>
      <p:bldP spid="48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6120" y="2420888"/>
            <a:ext cx="9091759" cy="230604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89176" tIns="44589" rIns="89176" bIns="44589">
            <a:spAutoFit/>
          </a:bodyPr>
          <a:lstStyle/>
          <a:p>
            <a:pPr algn="ctr" defTabSz="891587">
              <a:defRPr/>
            </a:pPr>
            <a:r>
              <a:rPr lang="pt-BR" sz="3600" b="1" i="1" dirty="0" smtClean="0"/>
              <a:t>DIAGNÓSTICO DA INFORMAÇÃO CONTÁBIL NO SETOR PÚBLICO</a:t>
            </a:r>
          </a:p>
          <a:p>
            <a:pPr algn="ctr" defTabSz="891587">
              <a:defRPr/>
            </a:pPr>
            <a:endParaRPr lang="pt-BR" sz="3600" b="1" i="1" dirty="0" smtClean="0"/>
          </a:p>
          <a:p>
            <a:pPr algn="ctr" defTabSz="891587">
              <a:defRPr/>
            </a:pPr>
            <a:r>
              <a:rPr lang="pt-BR" sz="36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E ONDE SE PRETENDE CHEGAR!!!!</a:t>
            </a:r>
            <a:endParaRPr lang="pt-BR" sz="3600" b="1" i="1" dirty="0"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5709"/>
            <a:ext cx="9144000" cy="1448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68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1318160-5A31-49AA-8710-DCCC865D4619}" type="slidenum">
              <a:rPr lang="pt-BR" altLang="pt-BR"/>
              <a:pPr/>
              <a:t>20</a:t>
            </a:fld>
            <a:endParaRPr lang="pt-BR" altLang="pt-BR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95536" y="2276872"/>
            <a:ext cx="8449286" cy="1815855"/>
          </a:xfrm>
          <a:prstGeom prst="rect">
            <a:avLst/>
          </a:prstGeom>
          <a:solidFill>
            <a:schemeClr val="bg1"/>
          </a:solidFill>
          <a:ln w="38100">
            <a:solidFill>
              <a:srgbClr val="262673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wrap="square" lIns="91411" tIns="45707" rIns="91411" bIns="45707">
            <a:spAutoFit/>
          </a:bodyPr>
          <a:lstStyle>
            <a:lvl1pPr defTabSz="110331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110331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110331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110331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110331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11033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11033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11033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11033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pt-PT" sz="2800" b="1" u="sng" dirty="0" smtClean="0">
                <a:solidFill>
                  <a:srgbClr val="FF0000"/>
                </a:solidFill>
                <a:latin typeface="+mn-lt"/>
              </a:rPr>
              <a:t>NBCT 16.11</a:t>
            </a:r>
            <a:r>
              <a:rPr lang="pt-PT" sz="2800" b="1" u="sng" dirty="0">
                <a:solidFill>
                  <a:srgbClr val="FF0000"/>
                </a:solidFill>
                <a:latin typeface="+mn-lt"/>
              </a:rPr>
              <a:t> </a:t>
            </a:r>
            <a:r>
              <a:rPr lang="pt-PT" sz="2800" b="1" u="sng" dirty="0" smtClean="0">
                <a:solidFill>
                  <a:srgbClr val="FF0000"/>
                </a:solidFill>
                <a:latin typeface="+mn-lt"/>
              </a:rPr>
              <a:t>Definição de “CUSTOS”</a:t>
            </a:r>
            <a:r>
              <a:rPr lang="pt-PT" sz="2800" b="1" dirty="0" smtClean="0">
                <a:solidFill>
                  <a:srgbClr val="FF0000"/>
                </a:solidFill>
                <a:latin typeface="+mn-lt"/>
              </a:rPr>
              <a:t>!!!</a:t>
            </a:r>
          </a:p>
          <a:p>
            <a:pPr algn="ctr" eaLnBrk="1" hangingPunct="1">
              <a:defRPr/>
            </a:pPr>
            <a:r>
              <a:rPr lang="pt-BR" sz="2800" b="1" i="1" dirty="0"/>
              <a:t>Custos</a:t>
            </a:r>
            <a:r>
              <a:rPr lang="pt-BR" sz="2800" b="1" dirty="0"/>
              <a:t> são gastos com bens ou serviços utilizados para a produção de outros bens ou serviços</a:t>
            </a:r>
            <a:r>
              <a:rPr lang="pt-PT" sz="2800" b="1" dirty="0" smtClean="0">
                <a:latin typeface="+mn-lt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12596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61"/>
          <p:cNvSpPr>
            <a:spLocks noChangeArrowheads="1"/>
          </p:cNvSpPr>
          <p:nvPr/>
        </p:nvSpPr>
        <p:spPr bwMode="auto">
          <a:xfrm>
            <a:off x="565728" y="2620736"/>
            <a:ext cx="8620606" cy="1356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5749" tIns="37874" rIns="75749" bIns="37874" anchor="ctr"/>
          <a:lstStyle/>
          <a:p>
            <a:pPr algn="ctr" eaLnBrk="1" hangingPunct="1"/>
            <a:endParaRPr lang="pt-BR" altLang="pt-BR" sz="2300" dirty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48131" name="Picture 36" descr="C:\Apresentações\fundo azu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5768" y="3420836"/>
            <a:ext cx="19242" cy="16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29"/>
          <p:cNvSpPr>
            <a:spLocks noChangeArrowheads="1"/>
          </p:cNvSpPr>
          <p:nvPr/>
        </p:nvSpPr>
        <p:spPr bwMode="auto">
          <a:xfrm>
            <a:off x="776112" y="3565071"/>
            <a:ext cx="8261414" cy="2118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tx1"/>
            </a:outerShdw>
          </a:effectLst>
        </p:spPr>
        <p:txBody>
          <a:bodyPr lIns="75749" tIns="37874" rIns="75749" bIns="37874" anchor="ctr"/>
          <a:lstStyle/>
          <a:p>
            <a:pPr algn="ctr" eaLnBrk="1" hangingPunct="1">
              <a:defRPr/>
            </a:pPr>
            <a:endParaRPr lang="pt-BR" sz="1900" b="1" dirty="0">
              <a:solidFill>
                <a:srgbClr val="EA8F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pPr algn="ctr" eaLnBrk="1" hangingPunct="1">
              <a:lnSpc>
                <a:spcPct val="120000"/>
              </a:lnSpc>
              <a:defRPr/>
            </a:pPr>
            <a:endParaRPr lang="pt-BR" sz="2700" b="1" dirty="0">
              <a:solidFill>
                <a:srgbClr val="EA8F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7" name="Rectangle 29"/>
          <p:cNvSpPr>
            <a:spLocks noChangeArrowheads="1"/>
          </p:cNvSpPr>
          <p:nvPr/>
        </p:nvSpPr>
        <p:spPr bwMode="auto">
          <a:xfrm>
            <a:off x="764566" y="2378529"/>
            <a:ext cx="7641808" cy="2117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tx1"/>
            </a:outerShdw>
          </a:effectLst>
        </p:spPr>
        <p:txBody>
          <a:bodyPr lIns="75749" tIns="37874" rIns="75749" bIns="37874" anchor="ctr"/>
          <a:lstStyle/>
          <a:p>
            <a:pPr algn="ctr" eaLnBrk="1" hangingPunct="1">
              <a:defRPr/>
            </a:pPr>
            <a:endParaRPr lang="pt-BR" sz="3900" b="1" dirty="0">
              <a:solidFill>
                <a:srgbClr val="B3D6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48134" name="CaixaDeTexto 3"/>
          <p:cNvSpPr txBox="1">
            <a:spLocks noChangeArrowheads="1"/>
          </p:cNvSpPr>
          <p:nvPr/>
        </p:nvSpPr>
        <p:spPr bwMode="auto">
          <a:xfrm>
            <a:off x="616343" y="1077563"/>
            <a:ext cx="7850909" cy="4508468"/>
          </a:xfrm>
          <a:prstGeom prst="rect">
            <a:avLst/>
          </a:prstGeom>
          <a:ln>
            <a:solidFill>
              <a:schemeClr val="tx2"/>
            </a:solidFill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5746" tIns="37873" rIns="75746" bIns="37873">
            <a:spAutoFit/>
          </a:bodyPr>
          <a:lstStyle/>
          <a:p>
            <a:pPr algn="ctr" eaLnBrk="1" hangingPunct="1"/>
            <a:r>
              <a:rPr lang="en-US" altLang="pt-BR" sz="3600" b="1" i="1" dirty="0" smtClean="0">
                <a:solidFill>
                  <a:srgbClr val="FF0000"/>
                </a:solidFill>
              </a:rPr>
              <a:t>PROPOSTA</a:t>
            </a:r>
            <a:endParaRPr lang="en-US" altLang="pt-BR" sz="3600" b="1" i="1" dirty="0">
              <a:solidFill>
                <a:srgbClr val="FF0000"/>
              </a:solidFill>
            </a:endParaRPr>
          </a:p>
          <a:p>
            <a:pPr algn="ctr" eaLnBrk="1" hangingPunct="1"/>
            <a:endParaRPr lang="en-US" altLang="pt-BR" sz="3600" b="1" i="1" dirty="0">
              <a:solidFill>
                <a:srgbClr val="000000"/>
              </a:solidFill>
            </a:endParaRPr>
          </a:p>
          <a:p>
            <a:pPr algn="ctr" eaLnBrk="1" hangingPunct="1"/>
            <a:r>
              <a:rPr lang="en-US" altLang="pt-BR" sz="3600" b="1" i="1" dirty="0">
                <a:solidFill>
                  <a:srgbClr val="000000"/>
                </a:solidFill>
              </a:rPr>
              <a:t>SISTEMA DE CUSTOS </a:t>
            </a:r>
          </a:p>
          <a:p>
            <a:pPr algn="ctr" eaLnBrk="1" hangingPunct="1"/>
            <a:endParaRPr lang="en-US" altLang="pt-BR" sz="3600" b="1" i="1" dirty="0">
              <a:solidFill>
                <a:srgbClr val="000000"/>
              </a:solidFill>
            </a:endParaRPr>
          </a:p>
          <a:p>
            <a:pPr algn="ctr" eaLnBrk="1" hangingPunct="1"/>
            <a:r>
              <a:rPr lang="en-US" altLang="pt-BR" sz="3600" b="1" i="1" dirty="0">
                <a:solidFill>
                  <a:srgbClr val="000000"/>
                </a:solidFill>
              </a:rPr>
              <a:t>IMPLEMENTADO A PARTIR DE INFORMAÇÕES  </a:t>
            </a:r>
            <a:r>
              <a:rPr lang="en-US" altLang="pt-BR" sz="3600" b="1" i="1" dirty="0" smtClean="0">
                <a:solidFill>
                  <a:srgbClr val="000000"/>
                </a:solidFill>
              </a:rPr>
              <a:t>PATRIMONIAIS, COM FUNDAMENTO NA NBCT 16.11</a:t>
            </a:r>
            <a:endParaRPr lang="en-US" altLang="pt-BR" sz="3600" b="1" i="1" dirty="0">
              <a:solidFill>
                <a:srgbClr val="000000"/>
              </a:solidFill>
            </a:endParaRPr>
          </a:p>
          <a:p>
            <a:pPr algn="ctr" eaLnBrk="1" hangingPunct="1"/>
            <a:endParaRPr lang="pt-BR" altLang="pt-BR" sz="3600" b="1" i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ulo 3"/>
          <p:cNvSpPr txBox="1">
            <a:spLocks/>
          </p:cNvSpPr>
          <p:nvPr/>
        </p:nvSpPr>
        <p:spPr bwMode="auto">
          <a:xfrm>
            <a:off x="146050" y="908050"/>
            <a:ext cx="8642350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t-BR" altLang="pt-BR" sz="2800" b="1">
              <a:solidFill>
                <a:srgbClr val="002060"/>
              </a:solidFill>
            </a:endParaRPr>
          </a:p>
        </p:txBody>
      </p:sp>
      <p:sp>
        <p:nvSpPr>
          <p:cNvPr id="17411" name="CaixaDeTexto 7"/>
          <p:cNvSpPr txBox="1">
            <a:spLocks noChangeArrowheads="1"/>
          </p:cNvSpPr>
          <p:nvPr/>
        </p:nvSpPr>
        <p:spPr bwMode="auto">
          <a:xfrm>
            <a:off x="357188" y="1798638"/>
            <a:ext cx="8220075" cy="317023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t-BR" altLang="pt-BR" sz="5000" b="1">
              <a:solidFill>
                <a:srgbClr val="002060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5000" b="1">
                <a:solidFill>
                  <a:srgbClr val="002060"/>
                </a:solidFill>
              </a:rPr>
              <a:t>O Modelo Proposto – Visão Sistêmica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t-BR" altLang="pt-BR" sz="500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43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556747" y="960665"/>
            <a:ext cx="8076687" cy="1200306"/>
          </a:xfrm>
          <a:prstGeom prst="rect">
            <a:avLst/>
          </a:prstGeom>
          <a:noFill/>
          <a:ln>
            <a:noFill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  <p:txBody>
          <a:bodyPr lIns="91415" tIns="45709" rIns="91415" bIns="45709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  <a:defRPr/>
            </a:pPr>
            <a:r>
              <a:rPr lang="en-US" altLang="pt-BR" b="1" u="sng" dirty="0" smtClean="0">
                <a:solidFill>
                  <a:srgbClr val="FF0000"/>
                </a:solidFill>
                <a:cs typeface="Arial" panose="020B0604020202020204" pitchFamily="34" charset="0"/>
              </a:rPr>
              <a:t>DESENVOLVIMENTO DO MÓDULO DE MENSURAÇÃO E ACUMULAÇÃO DE CUSTOS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0" y="0"/>
            <a:ext cx="9144000" cy="620486"/>
          </a:xfrm>
          <a:prstGeom prst="rect">
            <a:avLst/>
          </a:prstGeom>
          <a:solidFill>
            <a:srgbClr val="002060"/>
          </a:solidFill>
          <a:ln>
            <a:solidFill>
              <a:schemeClr val="tx2"/>
            </a:solidFill>
          </a:ln>
        </p:spPr>
        <p:txBody>
          <a:bodyPr lIns="75743" tIns="37871" rIns="75743" bIns="37871">
            <a:norm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PRIMEIRO PASSO</a:t>
            </a:r>
            <a:endParaRPr lang="pt-BR" sz="28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99332" name="TextBox 1"/>
          <p:cNvSpPr txBox="1">
            <a:spLocks noChangeArrowheads="1"/>
          </p:cNvSpPr>
          <p:nvPr/>
        </p:nvSpPr>
        <p:spPr bwMode="auto">
          <a:xfrm>
            <a:off x="230909" y="4815865"/>
            <a:ext cx="8612909" cy="1692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5749" tIns="37874" rIns="75749" bIns="37874">
            <a:spAutoFit/>
          </a:bodyPr>
          <a:lstStyle/>
          <a:p>
            <a:pPr algn="ctr" eaLnBrk="1" hangingPunct="1"/>
            <a:r>
              <a:rPr lang="pt-BR" altLang="pt-BR" sz="1700" b="1" u="sng" dirty="0">
                <a:solidFill>
                  <a:srgbClr val="000000"/>
                </a:solidFill>
              </a:rPr>
              <a:t>* NBCT 16.11 – Sistema de Informações de Custos</a:t>
            </a:r>
          </a:p>
          <a:p>
            <a:pPr algn="ctr" eaLnBrk="1" hangingPunct="1"/>
            <a:endParaRPr lang="pt-BR" altLang="pt-BR" sz="1700" b="1" u="sng" dirty="0">
              <a:solidFill>
                <a:srgbClr val="000000"/>
              </a:solidFill>
            </a:endParaRPr>
          </a:p>
          <a:p>
            <a:pPr eaLnBrk="1" hangingPunct="1"/>
            <a:r>
              <a:rPr lang="pt-BR" altLang="pt-BR" sz="1700" b="1" dirty="0">
                <a:solidFill>
                  <a:srgbClr val="000000"/>
                </a:solidFill>
              </a:rPr>
              <a:t>24. 	A responsabilidade pela consistência conceitual e apresentação das informações contábeis do subsistema de custos é do profissional contábil. (Redação dada pela Resolução CFC n.º 1.437/13)</a:t>
            </a:r>
          </a:p>
          <a:p>
            <a:pPr algn="just" eaLnBrk="1" hangingPunct="1"/>
            <a:endParaRPr lang="en-US" altLang="pt-BR" sz="1700" b="1" dirty="0">
              <a:solidFill>
                <a:srgbClr val="000000"/>
              </a:solidFill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56747" y="2379890"/>
            <a:ext cx="8076687" cy="1200306"/>
          </a:xfrm>
          <a:prstGeom prst="rect">
            <a:avLst/>
          </a:prstGeom>
          <a:noFill/>
          <a:ln>
            <a:noFill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  <p:txBody>
          <a:bodyPr lIns="91415" tIns="45709" rIns="91415" bIns="45709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  <a:defRPr/>
            </a:pPr>
            <a:r>
              <a:rPr lang="en-US" altLang="pt-BR" b="1" i="1" u="sng" smtClean="0">
                <a:solidFill>
                  <a:srgbClr val="000090"/>
                </a:solidFill>
                <a:cs typeface="Arial" panose="020B0604020202020204" pitchFamily="34" charset="0"/>
              </a:rPr>
              <a:t>MODELO CONCEITUAL, LÓGICO, FÍSICO E OPERACIONAL</a:t>
            </a:r>
            <a:endParaRPr lang="en-US" altLang="pt-BR" b="1" u="sng" smtClean="0">
              <a:solidFill>
                <a:srgbClr val="000090"/>
              </a:solidFill>
              <a:cs typeface="Arial" panose="020B0604020202020204" pitchFamily="34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99021" y="3429000"/>
            <a:ext cx="8076687" cy="1200306"/>
          </a:xfrm>
          <a:prstGeom prst="rect">
            <a:avLst/>
          </a:prstGeom>
          <a:noFill/>
          <a:ln>
            <a:noFill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  <p:txBody>
          <a:bodyPr lIns="91415" tIns="45709" rIns="91415" bIns="45709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  <a:defRPr/>
            </a:pPr>
            <a:r>
              <a:rPr lang="en-US" altLang="pt-BR" b="1" u="sng" dirty="0" smtClean="0">
                <a:solidFill>
                  <a:srgbClr val="FF0000"/>
                </a:solidFill>
                <a:cs typeface="Arial" panose="020B0604020202020204" pitchFamily="34" charset="0"/>
              </a:rPr>
              <a:t>SOB A COORDENAÇÃO DO SETOR DE CONTABILIDADE*</a:t>
            </a:r>
          </a:p>
        </p:txBody>
      </p:sp>
      <p:sp>
        <p:nvSpPr>
          <p:cNvPr id="2" name="Retângulo 1"/>
          <p:cNvSpPr/>
          <p:nvPr/>
        </p:nvSpPr>
        <p:spPr>
          <a:xfrm>
            <a:off x="6732240" y="6356350"/>
            <a:ext cx="2411761" cy="435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 smtClean="0">
                <a:solidFill>
                  <a:schemeClr val="tx1"/>
                </a:solidFill>
              </a:rPr>
              <a:t>FONTE: JOÃO EUDES</a:t>
            </a:r>
            <a:endParaRPr lang="pt-BR" sz="1600" b="1" dirty="0">
              <a:solidFill>
                <a:schemeClr val="tx1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7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9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8" grpId="0"/>
      <p:bldP spid="99332" grpId="0"/>
      <p:bldP spid="6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784374A-A94C-447A-BDE6-41E2CA819A43}" type="slidenum">
              <a:rPr lang="pt-BR" altLang="pt-BR"/>
              <a:pPr/>
              <a:t>24</a:t>
            </a:fld>
            <a:endParaRPr lang="pt-BR" altLang="pt-BR"/>
          </a:p>
        </p:txBody>
      </p:sp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499021" y="404133"/>
            <a:ext cx="8076687" cy="1754304"/>
          </a:xfrm>
          <a:prstGeom prst="rect">
            <a:avLst/>
          </a:prstGeom>
          <a:noFill/>
          <a:ln>
            <a:noFill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  <p:txBody>
          <a:bodyPr lIns="91415" tIns="45709" rIns="91415" bIns="45709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  <a:defRPr/>
            </a:pPr>
            <a:r>
              <a:rPr lang="en-US" altLang="pt-BR" b="1" u="sng" dirty="0" smtClean="0">
                <a:solidFill>
                  <a:srgbClr val="FF0000"/>
                </a:solidFill>
                <a:cs typeface="Arial" panose="020B0604020202020204" pitchFamily="34" charset="0"/>
              </a:rPr>
              <a:t>ETAPAS SUGERIDAS PARA  </a:t>
            </a:r>
          </a:p>
          <a:p>
            <a:pPr algn="ctr" eaLnBrk="1" hangingPunct="1">
              <a:lnSpc>
                <a:spcPct val="150000"/>
              </a:lnSpc>
              <a:defRPr/>
            </a:pPr>
            <a:r>
              <a:rPr lang="en-US" altLang="pt-BR" b="1" u="sng" dirty="0" smtClean="0">
                <a:solidFill>
                  <a:srgbClr val="FF0000"/>
                </a:solidFill>
                <a:cs typeface="Arial" panose="020B0604020202020204" pitchFamily="34" charset="0"/>
              </a:rPr>
              <a:t>CONSTRUÇÃO DO MÓDULO DE MENSURAÇÃO E ACUMULAÇÃO DE CUSTOS</a:t>
            </a:r>
          </a:p>
        </p:txBody>
      </p:sp>
      <p:sp>
        <p:nvSpPr>
          <p:cNvPr id="9" name="CaixaDeTexto 3"/>
          <p:cNvSpPr txBox="1">
            <a:spLocks noChangeArrowheads="1"/>
          </p:cNvSpPr>
          <p:nvPr/>
        </p:nvSpPr>
        <p:spPr bwMode="auto">
          <a:xfrm>
            <a:off x="615758" y="2503715"/>
            <a:ext cx="7850909" cy="39596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lIns="75746" tIns="37873" rIns="75746" bIns="37873">
            <a:spAutoFit/>
          </a:bodyPr>
          <a:lstStyle/>
          <a:p>
            <a:pPr algn="ctr" eaLnBrk="1" hangingPunct="1"/>
            <a:r>
              <a:rPr lang="pt-BR" altLang="pt-BR" sz="2000" b="1" dirty="0">
                <a:solidFill>
                  <a:srgbClr val="000000"/>
                </a:solidFill>
              </a:rPr>
              <a:t>1. IDENTIFICAÇÃO DOS OBJETOS DE CUSTOS</a:t>
            </a:r>
            <a:endParaRPr lang="pt-BR" altLang="pt-BR" sz="2000" b="1" dirty="0">
              <a:solidFill>
                <a:srgbClr val="FF0000"/>
              </a:solidFill>
            </a:endParaRPr>
          </a:p>
        </p:txBody>
      </p:sp>
      <p:sp>
        <p:nvSpPr>
          <p:cNvPr id="10" name="CaixaDeTexto 3"/>
          <p:cNvSpPr txBox="1">
            <a:spLocks noChangeArrowheads="1"/>
          </p:cNvSpPr>
          <p:nvPr/>
        </p:nvSpPr>
        <p:spPr bwMode="auto">
          <a:xfrm>
            <a:off x="615758" y="3243943"/>
            <a:ext cx="7850909" cy="39596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lIns="75746" tIns="37873" rIns="75746" bIns="37873">
            <a:spAutoFit/>
          </a:bodyPr>
          <a:lstStyle/>
          <a:p>
            <a:pPr algn="ctr" eaLnBrk="1" hangingPunct="1"/>
            <a:r>
              <a:rPr lang="pt-BR" altLang="pt-BR" sz="2000" b="1" dirty="0">
                <a:solidFill>
                  <a:srgbClr val="000000"/>
                </a:solidFill>
              </a:rPr>
              <a:t>2. PREMISSAS CONCEITUAIS E PARAMETRIZAÇÕES</a:t>
            </a:r>
            <a:endParaRPr lang="pt-BR" altLang="pt-BR" sz="2000" b="1" dirty="0">
              <a:solidFill>
                <a:srgbClr val="FF0000"/>
              </a:solidFill>
            </a:endParaRPr>
          </a:p>
        </p:txBody>
      </p:sp>
      <p:sp>
        <p:nvSpPr>
          <p:cNvPr id="11" name="CaixaDeTexto 3"/>
          <p:cNvSpPr txBox="1">
            <a:spLocks noChangeArrowheads="1"/>
          </p:cNvSpPr>
          <p:nvPr/>
        </p:nvSpPr>
        <p:spPr bwMode="auto">
          <a:xfrm>
            <a:off x="615758" y="3984172"/>
            <a:ext cx="7850909" cy="39596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lIns="75746" tIns="37873" rIns="75746" bIns="37873">
            <a:spAutoFit/>
          </a:bodyPr>
          <a:lstStyle/>
          <a:p>
            <a:pPr algn="ctr" eaLnBrk="1" hangingPunct="1"/>
            <a:r>
              <a:rPr lang="pt-BR" altLang="pt-BR" sz="2000" b="1" dirty="0">
                <a:solidFill>
                  <a:srgbClr val="000000"/>
                </a:solidFill>
              </a:rPr>
              <a:t>3. IDENTIFICAÇÃO DOS CONTROLADORES DE CUSTOS</a:t>
            </a:r>
            <a:endParaRPr lang="pt-BR" altLang="pt-BR" sz="2000" b="1" dirty="0">
              <a:solidFill>
                <a:srgbClr val="FF0000"/>
              </a:solidFill>
            </a:endParaRPr>
          </a:p>
        </p:txBody>
      </p:sp>
      <p:sp>
        <p:nvSpPr>
          <p:cNvPr id="12" name="CaixaDeTexto 3"/>
          <p:cNvSpPr txBox="1">
            <a:spLocks noChangeArrowheads="1"/>
          </p:cNvSpPr>
          <p:nvPr/>
        </p:nvSpPr>
        <p:spPr bwMode="auto">
          <a:xfrm>
            <a:off x="615758" y="4786993"/>
            <a:ext cx="7850909" cy="39596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lIns="75746" tIns="37873" rIns="75746" bIns="37873">
            <a:spAutoFit/>
          </a:bodyPr>
          <a:lstStyle/>
          <a:p>
            <a:pPr algn="ctr" eaLnBrk="1" hangingPunct="1"/>
            <a:r>
              <a:rPr lang="pt-BR" altLang="pt-BR" sz="2000" b="1" dirty="0">
                <a:solidFill>
                  <a:srgbClr val="000000"/>
                </a:solidFill>
              </a:rPr>
              <a:t>4. ROTINA OPERACIONAL PARA COLETA E PROCESSAMENTO DOS DADOS</a:t>
            </a:r>
            <a:endParaRPr lang="pt-BR" altLang="pt-BR" sz="2000" b="1" dirty="0">
              <a:solidFill>
                <a:srgbClr val="FF0000"/>
              </a:solidFill>
            </a:endParaRPr>
          </a:p>
        </p:txBody>
      </p:sp>
      <p:sp>
        <p:nvSpPr>
          <p:cNvPr id="13" name="CaixaDeTexto 3"/>
          <p:cNvSpPr txBox="1">
            <a:spLocks noChangeArrowheads="1"/>
          </p:cNvSpPr>
          <p:nvPr/>
        </p:nvSpPr>
        <p:spPr bwMode="auto">
          <a:xfrm>
            <a:off x="615758" y="5527222"/>
            <a:ext cx="7850909" cy="39596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lIns="75746" tIns="37873" rIns="75746" bIns="37873">
            <a:spAutoFit/>
          </a:bodyPr>
          <a:lstStyle/>
          <a:p>
            <a:pPr algn="ctr" eaLnBrk="1" hangingPunct="1"/>
            <a:r>
              <a:rPr lang="pt-BR" altLang="pt-BR" sz="2000" b="1" dirty="0">
                <a:solidFill>
                  <a:srgbClr val="000000"/>
                </a:solidFill>
              </a:rPr>
              <a:t>5. GERAÇÃO DE INFORMAÇÃO DE CUSTOS</a:t>
            </a:r>
            <a:endParaRPr lang="pt-BR" altLang="pt-BR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7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8" grpId="0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>
            <a:spLocks noChangeArrowheads="1"/>
          </p:cNvSpPr>
          <p:nvPr/>
        </p:nvSpPr>
        <p:spPr bwMode="auto">
          <a:xfrm>
            <a:off x="673485" y="219076"/>
            <a:ext cx="7850909" cy="3959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75746" tIns="37873" rIns="75746" bIns="37873">
            <a:spAutoFit/>
          </a:bodyPr>
          <a:lstStyle/>
          <a:p>
            <a:pPr algn="ctr" eaLnBrk="1" hangingPunct="1"/>
            <a:r>
              <a:rPr lang="pt-BR" altLang="pt-BR" sz="2000" b="1" dirty="0" smtClean="0"/>
              <a:t>IDENTIFICAÇÃO </a:t>
            </a:r>
            <a:r>
              <a:rPr lang="pt-BR" altLang="pt-BR" sz="2000" b="1" dirty="0"/>
              <a:t>DOS OBJETOS DE CUSTOS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059546" y="775607"/>
            <a:ext cx="2988990" cy="370114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75749" tIns="37874" rIns="75749" bIns="37874"/>
          <a:lstStyle/>
          <a:p>
            <a:pPr eaLnBrk="1" hangingPunct="1"/>
            <a:r>
              <a:rPr lang="en-US" altLang="pt-BR" b="1"/>
              <a:t>1. SECRETARIA DE EDUCAÇÃO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207818" y="1639661"/>
            <a:ext cx="3432848" cy="370114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75749" tIns="37874" rIns="75749" bIns="37874"/>
          <a:lstStyle/>
          <a:p>
            <a:pPr eaLnBrk="1" hangingPunct="1"/>
            <a:r>
              <a:rPr lang="en-US" altLang="pt-BR" sz="1300" b="1" dirty="0"/>
              <a:t>1.1. </a:t>
            </a:r>
            <a:r>
              <a:rPr lang="en-US" altLang="pt-BR" sz="1300" b="1" dirty="0" err="1"/>
              <a:t>Diretoria</a:t>
            </a:r>
            <a:r>
              <a:rPr lang="en-US" altLang="pt-BR" sz="1300" b="1" dirty="0"/>
              <a:t> de ENSINO FUNDAMENTAL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265546" y="3490233"/>
            <a:ext cx="3434131" cy="493939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75749" tIns="37874" rIns="75749" bIns="37874"/>
          <a:lstStyle/>
          <a:p>
            <a:pPr algn="ctr" eaLnBrk="1" hangingPunct="1"/>
            <a:r>
              <a:rPr lang="en-US" altLang="pt-BR" sz="1200" b="1" dirty="0"/>
              <a:t>1.1.1.  </a:t>
            </a:r>
            <a:r>
              <a:rPr lang="en-US" altLang="pt-BR" sz="1200" b="1" dirty="0" err="1"/>
              <a:t>Gerência</a:t>
            </a:r>
            <a:r>
              <a:rPr lang="en-US" altLang="pt-BR" sz="1200" b="1" dirty="0"/>
              <a:t> de ENSINO FUNDAMENTAL URBANO 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048606" y="1639662"/>
            <a:ext cx="2734990" cy="307521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75749" tIns="37874" rIns="75749" bIns="37874"/>
          <a:lstStyle/>
          <a:p>
            <a:pPr eaLnBrk="1" hangingPunct="1"/>
            <a:r>
              <a:rPr lang="en-US" altLang="pt-BR" sz="1300" b="1" dirty="0"/>
              <a:t>1.2. </a:t>
            </a:r>
            <a:r>
              <a:rPr lang="en-US" altLang="pt-BR" sz="1300" b="1" dirty="0" err="1"/>
              <a:t>Diretoria</a:t>
            </a:r>
            <a:r>
              <a:rPr lang="en-US" altLang="pt-BR" sz="1300" b="1" dirty="0"/>
              <a:t> de ENSINO MÉDIO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7190253" y="1639662"/>
            <a:ext cx="1803657" cy="307521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75749" tIns="37874" rIns="75749" bIns="37874"/>
          <a:lstStyle/>
          <a:p>
            <a:pPr eaLnBrk="1" hangingPunct="1"/>
            <a:r>
              <a:rPr lang="en-US" altLang="pt-BR" sz="1300" b="1" dirty="0"/>
              <a:t>1.3. </a:t>
            </a:r>
            <a:r>
              <a:rPr lang="en-US" altLang="pt-BR" sz="1300" b="1" dirty="0" err="1"/>
              <a:t>Adm</a:t>
            </a:r>
            <a:r>
              <a:rPr lang="en-US" altLang="pt-BR" sz="1300" b="1" dirty="0"/>
              <a:t> </a:t>
            </a:r>
            <a:r>
              <a:rPr lang="en-US" altLang="pt-BR" sz="1300" b="1" dirty="0" err="1"/>
              <a:t>Geral</a:t>
            </a:r>
            <a:r>
              <a:rPr lang="en-US" altLang="pt-BR" sz="1300" b="1" dirty="0"/>
              <a:t> </a:t>
            </a:r>
            <a:r>
              <a:rPr lang="en-US" altLang="pt-BR" sz="1300" b="1" dirty="0" err="1"/>
              <a:t>da</a:t>
            </a:r>
            <a:r>
              <a:rPr lang="en-US" altLang="pt-BR" sz="1300" b="1" dirty="0"/>
              <a:t> SE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3989596" y="3490233"/>
            <a:ext cx="2734990" cy="493939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75749" tIns="37874" rIns="75749" bIns="37874"/>
          <a:lstStyle/>
          <a:p>
            <a:pPr algn="ctr" eaLnBrk="1" hangingPunct="1"/>
            <a:r>
              <a:rPr lang="en-US" altLang="pt-BR" sz="1200" b="1" dirty="0"/>
              <a:t>1.1.2.  </a:t>
            </a:r>
            <a:r>
              <a:rPr lang="en-US" altLang="pt-BR" sz="1200" b="1" dirty="0" err="1"/>
              <a:t>Gerência</a:t>
            </a:r>
            <a:r>
              <a:rPr lang="en-US" altLang="pt-BR" sz="1200" b="1" dirty="0"/>
              <a:t> de ENSINO FUNDAMENTAL RURAL </a:t>
            </a:r>
          </a:p>
        </p:txBody>
      </p:sp>
      <p:cxnSp>
        <p:nvCxnSpPr>
          <p:cNvPr id="19" name="Straight Arrow Connector 18"/>
          <p:cNvCxnSpPr>
            <a:cxnSpLocks noChangeShapeType="1"/>
          </p:cNvCxnSpPr>
          <p:nvPr/>
        </p:nvCxnSpPr>
        <p:spPr bwMode="auto">
          <a:xfrm>
            <a:off x="1545809" y="2071008"/>
            <a:ext cx="59010" cy="1357993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arrow" w="med" len="med"/>
          </a:ln>
        </p:spPr>
      </p:cxn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7132525" y="3490233"/>
            <a:ext cx="1803657" cy="493939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75749" tIns="37874" rIns="75749" bIns="37874"/>
          <a:lstStyle/>
          <a:p>
            <a:pPr algn="ctr" eaLnBrk="1" hangingPunct="1"/>
            <a:r>
              <a:rPr lang="en-US" altLang="pt-BR" sz="1300" b="1" dirty="0"/>
              <a:t>1.1.3. </a:t>
            </a:r>
            <a:r>
              <a:rPr lang="en-US" altLang="pt-BR" sz="1300" b="1" dirty="0" err="1"/>
              <a:t>Adm</a:t>
            </a:r>
            <a:r>
              <a:rPr lang="en-US" altLang="pt-BR" sz="1300" b="1" dirty="0"/>
              <a:t> do Ens. Fundamental</a:t>
            </a:r>
          </a:p>
        </p:txBody>
      </p:sp>
      <p:cxnSp>
        <p:nvCxnSpPr>
          <p:cNvPr id="27" name="Straight Arrow Connector 26"/>
          <p:cNvCxnSpPr>
            <a:cxnSpLocks noChangeShapeType="1"/>
          </p:cNvCxnSpPr>
          <p:nvPr/>
        </p:nvCxnSpPr>
        <p:spPr bwMode="auto">
          <a:xfrm>
            <a:off x="1545809" y="2071007"/>
            <a:ext cx="3724050" cy="1296761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arrow" w="med" len="med"/>
          </a:ln>
        </p:spPr>
      </p:cxnSp>
      <p:cxnSp>
        <p:nvCxnSpPr>
          <p:cNvPr id="31" name="Straight Arrow Connector 30"/>
          <p:cNvCxnSpPr>
            <a:cxnSpLocks noChangeShapeType="1"/>
          </p:cNvCxnSpPr>
          <p:nvPr/>
        </p:nvCxnSpPr>
        <p:spPr bwMode="auto">
          <a:xfrm>
            <a:off x="1545808" y="2071007"/>
            <a:ext cx="6459040" cy="1296761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arrow" w="med" len="med"/>
          </a:ln>
        </p:spPr>
      </p:cxn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324556" y="5774872"/>
            <a:ext cx="3432848" cy="370114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75749" tIns="37874" rIns="75749" bIns="37874"/>
          <a:lstStyle/>
          <a:p>
            <a:pPr algn="ctr" eaLnBrk="1" hangingPunct="1"/>
            <a:r>
              <a:rPr lang="en-US" altLang="pt-BR" sz="1200" b="1" dirty="0"/>
              <a:t>1.1.1.1. ESCOLA X </a:t>
            </a:r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4048606" y="5712279"/>
            <a:ext cx="2734990" cy="370114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75749" tIns="37874" rIns="75749" bIns="37874"/>
          <a:lstStyle/>
          <a:p>
            <a:pPr algn="ctr" eaLnBrk="1" hangingPunct="1"/>
            <a:r>
              <a:rPr lang="en-US" altLang="pt-BR" sz="1200" b="1" dirty="0"/>
              <a:t>1.1.1.2. ESCOLA Y</a:t>
            </a:r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7190253" y="5589815"/>
            <a:ext cx="1803657" cy="492579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75749" tIns="37874" rIns="75749" bIns="37874"/>
          <a:lstStyle/>
          <a:p>
            <a:pPr algn="ctr" eaLnBrk="1" hangingPunct="1"/>
            <a:r>
              <a:rPr lang="en-US" altLang="pt-BR" sz="1300" b="1" dirty="0"/>
              <a:t>1.1.1.3. </a:t>
            </a:r>
            <a:r>
              <a:rPr lang="en-US" altLang="pt-BR" sz="1300" b="1" dirty="0" err="1"/>
              <a:t>Adm</a:t>
            </a:r>
            <a:r>
              <a:rPr lang="en-US" altLang="pt-BR" sz="1300" b="1" dirty="0"/>
              <a:t> do </a:t>
            </a:r>
            <a:r>
              <a:rPr lang="en-US" altLang="pt-BR" sz="1300" b="1" dirty="0" err="1"/>
              <a:t>Ensino</a:t>
            </a:r>
            <a:r>
              <a:rPr lang="en-US" altLang="pt-BR" sz="1300" b="1" dirty="0"/>
              <a:t> </a:t>
            </a:r>
            <a:r>
              <a:rPr lang="en-US" altLang="pt-BR" sz="1300" b="1" dirty="0" err="1"/>
              <a:t>Urbano</a:t>
            </a:r>
            <a:endParaRPr lang="en-US" altLang="pt-BR" sz="1300" b="1" dirty="0"/>
          </a:p>
        </p:txBody>
      </p:sp>
      <p:cxnSp>
        <p:nvCxnSpPr>
          <p:cNvPr id="44" name="Straight Arrow Connector 43"/>
          <p:cNvCxnSpPr>
            <a:cxnSpLocks noChangeShapeType="1"/>
          </p:cNvCxnSpPr>
          <p:nvPr/>
        </p:nvCxnSpPr>
        <p:spPr bwMode="auto">
          <a:xfrm>
            <a:off x="1779284" y="3984172"/>
            <a:ext cx="57727" cy="172810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arrow" w="med" len="med"/>
          </a:ln>
        </p:spPr>
      </p:cxnSp>
      <p:cxnSp>
        <p:nvCxnSpPr>
          <p:cNvPr id="45" name="Straight Arrow Connector 44"/>
          <p:cNvCxnSpPr>
            <a:cxnSpLocks noChangeShapeType="1"/>
          </p:cNvCxnSpPr>
          <p:nvPr/>
        </p:nvCxnSpPr>
        <p:spPr bwMode="auto">
          <a:xfrm>
            <a:off x="1779283" y="3984171"/>
            <a:ext cx="3607313" cy="1605643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arrow" w="med" len="med"/>
          </a:ln>
        </p:spPr>
      </p:cxnSp>
      <p:cxnSp>
        <p:nvCxnSpPr>
          <p:cNvPr id="46" name="Straight Arrow Connector 45"/>
          <p:cNvCxnSpPr>
            <a:cxnSpLocks noChangeShapeType="1"/>
          </p:cNvCxnSpPr>
          <p:nvPr/>
        </p:nvCxnSpPr>
        <p:spPr bwMode="auto">
          <a:xfrm>
            <a:off x="1779284" y="3984172"/>
            <a:ext cx="6225565" cy="148181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arrow" w="med" len="med"/>
          </a:ln>
        </p:spPr>
      </p:cxnSp>
      <p:cxnSp>
        <p:nvCxnSpPr>
          <p:cNvPr id="54" name="Straight Arrow Connector 53"/>
          <p:cNvCxnSpPr>
            <a:cxnSpLocks noChangeShapeType="1"/>
          </p:cNvCxnSpPr>
          <p:nvPr/>
        </p:nvCxnSpPr>
        <p:spPr bwMode="auto">
          <a:xfrm>
            <a:off x="5095394" y="1947183"/>
            <a:ext cx="59010" cy="43270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arrow" w="med" len="med"/>
          </a:ln>
        </p:spPr>
      </p:cxnSp>
      <p:cxnSp>
        <p:nvCxnSpPr>
          <p:cNvPr id="55" name="Straight Arrow Connector 54"/>
          <p:cNvCxnSpPr>
            <a:cxnSpLocks noChangeShapeType="1"/>
          </p:cNvCxnSpPr>
          <p:nvPr/>
        </p:nvCxnSpPr>
        <p:spPr bwMode="auto">
          <a:xfrm>
            <a:off x="5095394" y="1947183"/>
            <a:ext cx="640132" cy="43270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arrow" w="med" len="med"/>
          </a:ln>
        </p:spPr>
      </p:cxnSp>
      <p:cxnSp>
        <p:nvCxnSpPr>
          <p:cNvPr id="56" name="Straight Arrow Connector 55"/>
          <p:cNvCxnSpPr>
            <a:cxnSpLocks noChangeShapeType="1"/>
          </p:cNvCxnSpPr>
          <p:nvPr/>
        </p:nvCxnSpPr>
        <p:spPr bwMode="auto">
          <a:xfrm>
            <a:off x="5095394" y="1947183"/>
            <a:ext cx="1105798" cy="24765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arrow" w="med" len="med"/>
          </a:ln>
        </p:spPr>
      </p:cxnSp>
      <p:cxnSp>
        <p:nvCxnSpPr>
          <p:cNvPr id="90" name="Straight Arrow Connector 89"/>
          <p:cNvCxnSpPr>
            <a:cxnSpLocks noChangeShapeType="1"/>
          </p:cNvCxnSpPr>
          <p:nvPr/>
        </p:nvCxnSpPr>
        <p:spPr bwMode="auto">
          <a:xfrm>
            <a:off x="7888112" y="1947183"/>
            <a:ext cx="59010" cy="43270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arrow" w="med" len="med"/>
          </a:ln>
        </p:spPr>
      </p:cxnSp>
      <p:cxnSp>
        <p:nvCxnSpPr>
          <p:cNvPr id="91" name="Straight Arrow Connector 90"/>
          <p:cNvCxnSpPr>
            <a:cxnSpLocks noChangeShapeType="1"/>
          </p:cNvCxnSpPr>
          <p:nvPr/>
        </p:nvCxnSpPr>
        <p:spPr bwMode="auto">
          <a:xfrm>
            <a:off x="7888111" y="1947183"/>
            <a:ext cx="640131" cy="43270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arrow" w="med" len="med"/>
          </a:ln>
        </p:spPr>
      </p:cxnSp>
      <p:cxnSp>
        <p:nvCxnSpPr>
          <p:cNvPr id="92" name="Straight Arrow Connector 91"/>
          <p:cNvCxnSpPr>
            <a:cxnSpLocks noChangeShapeType="1"/>
          </p:cNvCxnSpPr>
          <p:nvPr/>
        </p:nvCxnSpPr>
        <p:spPr bwMode="auto">
          <a:xfrm>
            <a:off x="7888112" y="1947183"/>
            <a:ext cx="1105798" cy="24765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arrow" w="med" len="med"/>
          </a:ln>
        </p:spPr>
      </p:cxnSp>
      <p:cxnSp>
        <p:nvCxnSpPr>
          <p:cNvPr id="93" name="Straight Arrow Connector 92"/>
          <p:cNvCxnSpPr>
            <a:cxnSpLocks noChangeShapeType="1"/>
          </p:cNvCxnSpPr>
          <p:nvPr/>
        </p:nvCxnSpPr>
        <p:spPr bwMode="auto">
          <a:xfrm>
            <a:off x="5212132" y="4046764"/>
            <a:ext cx="57727" cy="43134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arrow" w="med" len="med"/>
          </a:ln>
        </p:spPr>
      </p:cxnSp>
      <p:cxnSp>
        <p:nvCxnSpPr>
          <p:cNvPr id="94" name="Straight Arrow Connector 93"/>
          <p:cNvCxnSpPr>
            <a:cxnSpLocks noChangeShapeType="1"/>
          </p:cNvCxnSpPr>
          <p:nvPr/>
        </p:nvCxnSpPr>
        <p:spPr bwMode="auto">
          <a:xfrm>
            <a:off x="5212132" y="4046764"/>
            <a:ext cx="640131" cy="43134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arrow" w="med" len="med"/>
          </a:ln>
        </p:spPr>
      </p:cxnSp>
      <p:cxnSp>
        <p:nvCxnSpPr>
          <p:cNvPr id="95" name="Straight Arrow Connector 94"/>
          <p:cNvCxnSpPr>
            <a:cxnSpLocks noChangeShapeType="1"/>
          </p:cNvCxnSpPr>
          <p:nvPr/>
        </p:nvCxnSpPr>
        <p:spPr bwMode="auto">
          <a:xfrm>
            <a:off x="5212132" y="4046764"/>
            <a:ext cx="1105798" cy="24629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arrow" w="med" len="med"/>
          </a:ln>
        </p:spPr>
      </p:cxnSp>
      <p:cxnSp>
        <p:nvCxnSpPr>
          <p:cNvPr id="96" name="Straight Arrow Connector 95"/>
          <p:cNvCxnSpPr>
            <a:cxnSpLocks noChangeShapeType="1"/>
          </p:cNvCxnSpPr>
          <p:nvPr/>
        </p:nvCxnSpPr>
        <p:spPr bwMode="auto">
          <a:xfrm>
            <a:off x="7947122" y="4046764"/>
            <a:ext cx="57727" cy="43134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arrow" w="med" len="med"/>
          </a:ln>
        </p:spPr>
      </p:cxnSp>
      <p:cxnSp>
        <p:nvCxnSpPr>
          <p:cNvPr id="97" name="Straight Arrow Connector 96"/>
          <p:cNvCxnSpPr>
            <a:cxnSpLocks noChangeShapeType="1"/>
          </p:cNvCxnSpPr>
          <p:nvPr/>
        </p:nvCxnSpPr>
        <p:spPr bwMode="auto">
          <a:xfrm>
            <a:off x="7947122" y="4046764"/>
            <a:ext cx="640131" cy="43134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arrow" w="med" len="med"/>
          </a:ln>
        </p:spPr>
      </p:cxnSp>
      <p:cxnSp>
        <p:nvCxnSpPr>
          <p:cNvPr id="98" name="Straight Arrow Connector 97"/>
          <p:cNvCxnSpPr>
            <a:cxnSpLocks noChangeShapeType="1"/>
          </p:cNvCxnSpPr>
          <p:nvPr/>
        </p:nvCxnSpPr>
        <p:spPr bwMode="auto">
          <a:xfrm>
            <a:off x="7947122" y="4046764"/>
            <a:ext cx="1105798" cy="24629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arrow" w="med" len="med"/>
          </a:ln>
        </p:spPr>
      </p:cxnSp>
      <p:cxnSp>
        <p:nvCxnSpPr>
          <p:cNvPr id="99" name="Straight Arrow Connector 98"/>
          <p:cNvCxnSpPr>
            <a:cxnSpLocks noChangeShapeType="1"/>
            <a:endCxn id="16" idx="0"/>
          </p:cNvCxnSpPr>
          <p:nvPr/>
        </p:nvCxnSpPr>
        <p:spPr bwMode="auto">
          <a:xfrm flipH="1">
            <a:off x="1924243" y="1145722"/>
            <a:ext cx="2415566" cy="49394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arrow" w="med" len="med"/>
          </a:ln>
        </p:spPr>
      </p:cxnSp>
      <p:cxnSp>
        <p:nvCxnSpPr>
          <p:cNvPr id="100" name="Straight Arrow Connector 99"/>
          <p:cNvCxnSpPr>
            <a:cxnSpLocks noChangeShapeType="1"/>
          </p:cNvCxnSpPr>
          <p:nvPr/>
        </p:nvCxnSpPr>
        <p:spPr bwMode="auto">
          <a:xfrm>
            <a:off x="4339809" y="1145721"/>
            <a:ext cx="581121" cy="43134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arrow" w="med" len="med"/>
          </a:ln>
        </p:spPr>
      </p:cxnSp>
      <p:cxnSp>
        <p:nvCxnSpPr>
          <p:cNvPr id="101" name="Straight Arrow Connector 100"/>
          <p:cNvCxnSpPr>
            <a:cxnSpLocks noChangeShapeType="1"/>
          </p:cNvCxnSpPr>
          <p:nvPr/>
        </p:nvCxnSpPr>
        <p:spPr bwMode="auto">
          <a:xfrm>
            <a:off x="4397535" y="1145722"/>
            <a:ext cx="3607313" cy="370114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arrow" w="med" len="med"/>
          </a:ln>
        </p:spPr>
      </p:cxnSp>
      <p:sp>
        <p:nvSpPr>
          <p:cNvPr id="2" name="Retângu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9" name="Retângulo 38"/>
          <p:cNvSpPr/>
          <p:nvPr/>
        </p:nvSpPr>
        <p:spPr>
          <a:xfrm>
            <a:off x="6732240" y="6356350"/>
            <a:ext cx="2411761" cy="435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 smtClean="0">
                <a:solidFill>
                  <a:schemeClr val="tx1"/>
                </a:solidFill>
              </a:rPr>
              <a:t>FONTE: JOÃO EUDES</a:t>
            </a:r>
            <a:endParaRPr lang="pt-BR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6" grpId="0" animBg="1"/>
      <p:bldP spid="17" grpId="0" animBg="1"/>
      <p:bldP spid="13" grpId="0" animBg="1"/>
      <p:bldP spid="14" grpId="0" animBg="1"/>
      <p:bldP spid="15" grpId="0" animBg="1"/>
      <p:bldP spid="26" grpId="0" animBg="1"/>
      <p:bldP spid="35" grpId="0" animBg="1"/>
      <p:bldP spid="36" grpId="0" animBg="1"/>
      <p:bldP spid="3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2490803" y="6164716"/>
            <a:ext cx="4421909" cy="404133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75749" tIns="37874" rIns="75749" bIns="37874"/>
          <a:lstStyle/>
          <a:p>
            <a:pPr algn="ctr" eaLnBrk="1" hangingPunct="1"/>
            <a:r>
              <a:rPr lang="en-US" altLang="pt-BR" sz="1700" b="1" dirty="0">
                <a:solidFill>
                  <a:srgbClr val="000000"/>
                </a:solidFill>
              </a:rPr>
              <a:t>GERAÇÃO DE INFORMAÇÕES DE CUSTOS </a:t>
            </a:r>
          </a:p>
          <a:p>
            <a:pPr algn="ctr" eaLnBrk="1" hangingPunct="1"/>
            <a:endParaRPr lang="en-US" altLang="pt-BR" sz="1700" b="1" dirty="0">
              <a:solidFill>
                <a:srgbClr val="000000"/>
              </a:solidFill>
            </a:endParaRPr>
          </a:p>
          <a:p>
            <a:pPr algn="ctr" eaLnBrk="1" hangingPunct="1"/>
            <a:endParaRPr lang="en-US" altLang="pt-BR" sz="1700" b="1" dirty="0">
              <a:solidFill>
                <a:srgbClr val="000000"/>
              </a:solidFill>
            </a:endParaRPr>
          </a:p>
        </p:txBody>
      </p:sp>
      <p:sp>
        <p:nvSpPr>
          <p:cNvPr id="55300" name="Oval 1"/>
          <p:cNvSpPr>
            <a:spLocks noChangeArrowheads="1"/>
          </p:cNvSpPr>
          <p:nvPr/>
        </p:nvSpPr>
        <p:spPr bwMode="auto">
          <a:xfrm>
            <a:off x="668354" y="651783"/>
            <a:ext cx="7856040" cy="3060246"/>
          </a:xfrm>
          <a:prstGeom prst="ellipse">
            <a:avLst/>
          </a:prstGeom>
          <a:solidFill>
            <a:srgbClr val="DEE9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75749" tIns="37874" rIns="75749" bIns="37874"/>
          <a:lstStyle/>
          <a:p>
            <a:pPr eaLnBrk="1" hangingPunct="1"/>
            <a:endParaRPr lang="en-US" altLang="pt-BR">
              <a:solidFill>
                <a:srgbClr val="000000"/>
              </a:solidFill>
            </a:endParaRPr>
          </a:p>
        </p:txBody>
      </p:sp>
      <p:sp>
        <p:nvSpPr>
          <p:cNvPr id="15" name="Trapezoid 14"/>
          <p:cNvSpPr/>
          <p:nvPr/>
        </p:nvSpPr>
        <p:spPr bwMode="auto">
          <a:xfrm>
            <a:off x="2850445" y="1779815"/>
            <a:ext cx="3549586" cy="1695450"/>
          </a:xfrm>
          <a:prstGeom prst="trapezoid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lIns="75749" tIns="37874" rIns="75749" bIns="37874"/>
          <a:lstStyle/>
          <a:p>
            <a:pPr algn="ctr" eaLnBrk="1" hangingPunct="1">
              <a:defRPr/>
            </a:pPr>
            <a:r>
              <a:rPr lang="en-US" sz="1700" b="1" dirty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INSUMOS  CONSUMIDOS POR COMPETÊNCIA,</a:t>
            </a:r>
          </a:p>
          <a:p>
            <a:pPr algn="ctr" eaLnBrk="1" hangingPunct="1">
              <a:defRPr/>
            </a:pPr>
            <a:r>
              <a:rPr lang="en-US" sz="1700" b="1" dirty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ALOCADOS</a:t>
            </a:r>
          </a:p>
          <a:p>
            <a:pPr algn="ctr" eaLnBrk="1" hangingPunct="1">
              <a:defRPr/>
            </a:pPr>
            <a:r>
              <a:rPr lang="en-US" sz="1700" b="1" dirty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E ACUMULADOS AOS</a:t>
            </a:r>
          </a:p>
          <a:p>
            <a:pPr algn="ctr" eaLnBrk="1" hangingPunct="1">
              <a:defRPr/>
            </a:pPr>
            <a:r>
              <a:rPr lang="en-US" sz="1700" b="1" dirty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RESPECTIVOS</a:t>
            </a:r>
          </a:p>
          <a:p>
            <a:pPr algn="ctr" eaLnBrk="1" hangingPunct="1">
              <a:defRPr/>
            </a:pPr>
            <a:r>
              <a:rPr lang="en-US" sz="1700" b="1" dirty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OBJETOS DE CUSTOS</a:t>
            </a:r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3436698" y="744311"/>
            <a:ext cx="2269323" cy="987879"/>
          </a:xfrm>
          <a:prstGeom prst="ellipse">
            <a:avLst/>
          </a:prstGeom>
          <a:solidFill>
            <a:srgbClr val="333399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75749" tIns="37874" rIns="75749" bIns="37874"/>
          <a:lstStyle/>
          <a:p>
            <a:pPr algn="ctr" eaLnBrk="1" hangingPunct="1"/>
            <a:r>
              <a:rPr lang="en-US" altLang="pt-BR" b="1">
                <a:solidFill>
                  <a:srgbClr val="FFFFFF"/>
                </a:solidFill>
              </a:rPr>
              <a:t>METÓDO DE CUSTEIO: DIRETO</a:t>
            </a:r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6138334" y="1515836"/>
            <a:ext cx="2269323" cy="987879"/>
          </a:xfrm>
          <a:prstGeom prst="ellipse">
            <a:avLst/>
          </a:prstGeom>
          <a:solidFill>
            <a:srgbClr val="333399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75749" tIns="37874" rIns="75749" bIns="37874"/>
          <a:lstStyle/>
          <a:p>
            <a:pPr algn="ctr" eaLnBrk="1" hangingPunct="1"/>
            <a:r>
              <a:rPr lang="en-US" altLang="pt-BR" b="1">
                <a:solidFill>
                  <a:srgbClr val="FFFFFF"/>
                </a:solidFill>
              </a:rPr>
              <a:t>SISTEMA  DE CUSTEIO: HITÓRICO</a:t>
            </a:r>
          </a:p>
        </p:txBody>
      </p:sp>
      <p:sp>
        <p:nvSpPr>
          <p:cNvPr id="55304" name="CaixaDeTexto 3"/>
          <p:cNvSpPr txBox="1">
            <a:spLocks noChangeArrowheads="1"/>
          </p:cNvSpPr>
          <p:nvPr/>
        </p:nvSpPr>
        <p:spPr bwMode="auto">
          <a:xfrm>
            <a:off x="673485" y="34019"/>
            <a:ext cx="7850909" cy="430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5746" tIns="37873" rIns="75746" bIns="37873">
            <a:spAutoFit/>
          </a:bodyPr>
          <a:lstStyle/>
          <a:p>
            <a:pPr algn="ctr" eaLnBrk="1" hangingPunct="1"/>
            <a:r>
              <a:rPr lang="pt-BR" altLang="pt-BR" sz="2300" b="1" dirty="0" smtClean="0">
                <a:solidFill>
                  <a:srgbClr val="000000"/>
                </a:solidFill>
              </a:rPr>
              <a:t>PREMISSAS </a:t>
            </a:r>
            <a:r>
              <a:rPr lang="pt-BR" altLang="pt-BR" sz="2300" b="1" dirty="0">
                <a:solidFill>
                  <a:srgbClr val="000000"/>
                </a:solidFill>
              </a:rPr>
              <a:t>CONCEITUAIS E PARAMETRIZAÇÕES</a:t>
            </a:r>
            <a:endParaRPr lang="pt-BR" altLang="pt-BR" sz="2300" b="1" dirty="0">
              <a:solidFill>
                <a:srgbClr val="FF0000"/>
              </a:solidFill>
            </a:endParaRPr>
          </a:p>
        </p:txBody>
      </p:sp>
      <p:sp>
        <p:nvSpPr>
          <p:cNvPr id="19" name="Oval 16"/>
          <p:cNvSpPr>
            <a:spLocks noChangeArrowheads="1"/>
          </p:cNvSpPr>
          <p:nvPr/>
        </p:nvSpPr>
        <p:spPr bwMode="auto">
          <a:xfrm>
            <a:off x="842819" y="1515836"/>
            <a:ext cx="2269323" cy="986518"/>
          </a:xfrm>
          <a:prstGeom prst="ellipse">
            <a:avLst/>
          </a:prstGeom>
          <a:solidFill>
            <a:srgbClr val="333399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75749" tIns="37874" rIns="75749" bIns="37874"/>
          <a:lstStyle/>
          <a:p>
            <a:pPr algn="ctr" eaLnBrk="1" hangingPunct="1"/>
            <a:r>
              <a:rPr lang="en-US" altLang="pt-BR" sz="1700" b="1">
                <a:solidFill>
                  <a:srgbClr val="FFFFFF"/>
                </a:solidFill>
              </a:rPr>
              <a:t>SISTEMA DE ACUMULAÇÃO: CONTÍNUO</a:t>
            </a:r>
          </a:p>
        </p:txBody>
      </p:sp>
      <p:sp>
        <p:nvSpPr>
          <p:cNvPr id="7" name="Seta para baixo 6"/>
          <p:cNvSpPr>
            <a:spLocks noChangeArrowheads="1"/>
          </p:cNvSpPr>
          <p:nvPr/>
        </p:nvSpPr>
        <p:spPr bwMode="auto">
          <a:xfrm>
            <a:off x="4397535" y="5871483"/>
            <a:ext cx="319425" cy="227239"/>
          </a:xfrm>
          <a:prstGeom prst="downArrow">
            <a:avLst>
              <a:gd name="adj1" fmla="val 50000"/>
              <a:gd name="adj2" fmla="val 50000"/>
            </a:avLst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75749" tIns="37874" rIns="75749" bIns="37874"/>
          <a:lstStyle/>
          <a:p>
            <a:pPr eaLnBrk="1" hangingPunct="1"/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55307" name="Retângulo 7"/>
          <p:cNvSpPr>
            <a:spLocks noChangeArrowheads="1"/>
          </p:cNvSpPr>
          <p:nvPr/>
        </p:nvSpPr>
        <p:spPr bwMode="auto">
          <a:xfrm>
            <a:off x="295051" y="484415"/>
            <a:ext cx="8553899" cy="3373211"/>
          </a:xfrm>
          <a:prstGeom prst="rect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75749" tIns="37874" rIns="75749" bIns="37874"/>
          <a:lstStyle/>
          <a:p>
            <a:pPr eaLnBrk="1" hangingPunct="1"/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auto">
          <a:xfrm>
            <a:off x="295051" y="4346122"/>
            <a:ext cx="8553899" cy="1413783"/>
          </a:xfrm>
          <a:prstGeom prst="rect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75749" tIns="37874" rIns="75749" bIns="37874"/>
          <a:lstStyle/>
          <a:p>
            <a:pPr eaLnBrk="1" hangingPunct="1"/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23" name="Seta para baixo 22"/>
          <p:cNvSpPr>
            <a:spLocks noChangeArrowheads="1"/>
          </p:cNvSpPr>
          <p:nvPr/>
        </p:nvSpPr>
        <p:spPr bwMode="auto">
          <a:xfrm>
            <a:off x="4425757" y="3937907"/>
            <a:ext cx="319425" cy="338818"/>
          </a:xfrm>
          <a:prstGeom prst="downArrow">
            <a:avLst>
              <a:gd name="adj1" fmla="val 50000"/>
              <a:gd name="adj2" fmla="val 50000"/>
            </a:avLst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75749" tIns="37874" rIns="75749" bIns="37874"/>
          <a:lstStyle/>
          <a:p>
            <a:pPr eaLnBrk="1" hangingPunct="1"/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55310" name="Retângulo 9"/>
          <p:cNvSpPr>
            <a:spLocks noChangeArrowheads="1"/>
          </p:cNvSpPr>
          <p:nvPr/>
        </p:nvSpPr>
        <p:spPr bwMode="auto">
          <a:xfrm>
            <a:off x="406658" y="559254"/>
            <a:ext cx="2443787" cy="302079"/>
          </a:xfrm>
          <a:prstGeom prst="rect">
            <a:avLst/>
          </a:prstGeom>
          <a:noFill/>
          <a:ln w="12700" algn="ctr">
            <a:noFill/>
            <a:round/>
            <a:headEnd type="none" w="sm" len="sm"/>
            <a:tailEnd type="none" w="sm" len="sm"/>
          </a:ln>
        </p:spPr>
        <p:txBody>
          <a:bodyPr lIns="75749" tIns="37874" rIns="75749" bIns="37874"/>
          <a:lstStyle/>
          <a:p>
            <a:pPr eaLnBrk="1" hangingPunct="1"/>
            <a:r>
              <a:rPr lang="pt-BR" altLang="pt-BR" b="1" i="1">
                <a:solidFill>
                  <a:srgbClr val="000000"/>
                </a:solidFill>
              </a:rPr>
              <a:t>APURAÇÃO DE CUSTOS</a:t>
            </a:r>
          </a:p>
        </p:txBody>
      </p:sp>
      <p:sp>
        <p:nvSpPr>
          <p:cNvPr id="24" name="Retângulo 23"/>
          <p:cNvSpPr>
            <a:spLocks noChangeArrowheads="1"/>
          </p:cNvSpPr>
          <p:nvPr/>
        </p:nvSpPr>
        <p:spPr bwMode="auto">
          <a:xfrm>
            <a:off x="822294" y="4346122"/>
            <a:ext cx="2443787" cy="302079"/>
          </a:xfrm>
          <a:prstGeom prst="rect">
            <a:avLst/>
          </a:prstGeom>
          <a:noFill/>
          <a:ln w="12700" algn="ctr">
            <a:noFill/>
            <a:round/>
            <a:headEnd type="none" w="sm" len="sm"/>
            <a:tailEnd type="none" w="sm" len="sm"/>
          </a:ln>
        </p:spPr>
        <p:txBody>
          <a:bodyPr lIns="75749" tIns="37874" rIns="75749" bIns="37874"/>
          <a:lstStyle/>
          <a:p>
            <a:pPr eaLnBrk="1" hangingPunct="1"/>
            <a:r>
              <a:rPr lang="pt-BR" altLang="pt-BR" b="1" i="1">
                <a:solidFill>
                  <a:srgbClr val="000000"/>
                </a:solidFill>
              </a:rPr>
              <a:t>COMPARABILIDADE</a:t>
            </a:r>
          </a:p>
        </p:txBody>
      </p:sp>
      <p:sp>
        <p:nvSpPr>
          <p:cNvPr id="14" name="Triângulo isósceles 13"/>
          <p:cNvSpPr/>
          <p:nvPr/>
        </p:nvSpPr>
        <p:spPr bwMode="auto">
          <a:xfrm>
            <a:off x="2534869" y="4600576"/>
            <a:ext cx="4248727" cy="966107"/>
          </a:xfrm>
          <a:prstGeom prst="triangle">
            <a:avLst/>
          </a:prstGeom>
          <a:solidFill>
            <a:schemeClr val="accent3">
              <a:lumMod val="95000"/>
            </a:schemeClr>
          </a:solidFill>
          <a:ln w="12700" cap="flat" cmpd="sng" algn="ctr">
            <a:solidFill>
              <a:schemeClr val="tx1"/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lIns="75749" tIns="37874" rIns="75749" bIns="37874"/>
          <a:lstStyle/>
          <a:p>
            <a:pPr eaLnBrk="1" hangingPunct="1"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29" name="Oval 15"/>
          <p:cNvSpPr>
            <a:spLocks noChangeArrowheads="1"/>
          </p:cNvSpPr>
          <p:nvPr/>
        </p:nvSpPr>
        <p:spPr bwMode="auto">
          <a:xfrm>
            <a:off x="3549586" y="4427765"/>
            <a:ext cx="2123080" cy="825954"/>
          </a:xfrm>
          <a:prstGeom prst="ellipse">
            <a:avLst/>
          </a:prstGeom>
          <a:solidFill>
            <a:srgbClr val="00B05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75749" tIns="37874" rIns="75749" bIns="37874"/>
          <a:lstStyle/>
          <a:p>
            <a:pPr algn="ctr" eaLnBrk="1" hangingPunct="1"/>
            <a:r>
              <a:rPr lang="en-US" altLang="pt-BR" sz="1700" b="1" dirty="0">
                <a:solidFill>
                  <a:srgbClr val="FFFFFF"/>
                </a:solidFill>
              </a:rPr>
              <a:t>CUSTO</a:t>
            </a:r>
          </a:p>
          <a:p>
            <a:pPr algn="ctr" eaLnBrk="1" hangingPunct="1"/>
            <a:r>
              <a:rPr lang="en-US" altLang="pt-BR" sz="1700" b="1" dirty="0">
                <a:solidFill>
                  <a:srgbClr val="FFFFFF"/>
                </a:solidFill>
              </a:rPr>
              <a:t>EXECUTADO</a:t>
            </a:r>
          </a:p>
        </p:txBody>
      </p:sp>
      <p:sp>
        <p:nvSpPr>
          <p:cNvPr id="30" name="Oval 15"/>
          <p:cNvSpPr>
            <a:spLocks noChangeArrowheads="1"/>
          </p:cNvSpPr>
          <p:nvPr/>
        </p:nvSpPr>
        <p:spPr bwMode="auto">
          <a:xfrm>
            <a:off x="6152444" y="4786993"/>
            <a:ext cx="2269324" cy="817790"/>
          </a:xfrm>
          <a:prstGeom prst="ellipse">
            <a:avLst/>
          </a:prstGeom>
          <a:solidFill>
            <a:srgbClr val="00B05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75749" tIns="37874" rIns="75749" bIns="37874"/>
          <a:lstStyle/>
          <a:p>
            <a:pPr algn="ctr" eaLnBrk="1" hangingPunct="1"/>
            <a:r>
              <a:rPr lang="en-US" altLang="pt-BR" sz="1700" b="1" dirty="0">
                <a:solidFill>
                  <a:srgbClr val="FFFFFF"/>
                </a:solidFill>
              </a:rPr>
              <a:t>META</a:t>
            </a:r>
          </a:p>
          <a:p>
            <a:pPr algn="ctr" eaLnBrk="1" hangingPunct="1"/>
            <a:r>
              <a:rPr lang="en-US" altLang="pt-BR" sz="1700" b="1" dirty="0">
                <a:solidFill>
                  <a:srgbClr val="FFFFFF"/>
                </a:solidFill>
              </a:rPr>
              <a:t>FÍSICA</a:t>
            </a:r>
          </a:p>
        </p:txBody>
      </p:sp>
      <p:sp>
        <p:nvSpPr>
          <p:cNvPr id="31" name="Oval 15"/>
          <p:cNvSpPr>
            <a:spLocks noChangeArrowheads="1"/>
          </p:cNvSpPr>
          <p:nvPr/>
        </p:nvSpPr>
        <p:spPr bwMode="auto">
          <a:xfrm>
            <a:off x="791506" y="4810126"/>
            <a:ext cx="2269323" cy="825953"/>
          </a:xfrm>
          <a:prstGeom prst="ellipse">
            <a:avLst/>
          </a:prstGeom>
          <a:solidFill>
            <a:srgbClr val="00B05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75749" tIns="37874" rIns="75749" bIns="37874"/>
          <a:lstStyle/>
          <a:p>
            <a:pPr algn="ctr" eaLnBrk="1" hangingPunct="1"/>
            <a:r>
              <a:rPr lang="en-US" altLang="pt-BR" sz="1700" b="1" dirty="0">
                <a:solidFill>
                  <a:srgbClr val="FFFFFF"/>
                </a:solidFill>
              </a:rPr>
              <a:t>CUSTO</a:t>
            </a:r>
          </a:p>
          <a:p>
            <a:pPr algn="ctr" eaLnBrk="1" hangingPunct="1"/>
            <a:r>
              <a:rPr lang="en-US" altLang="pt-BR" sz="1700" b="1" dirty="0">
                <a:solidFill>
                  <a:srgbClr val="FFFFFF"/>
                </a:solidFill>
              </a:rPr>
              <a:t>ORÇADO</a:t>
            </a:r>
          </a:p>
        </p:txBody>
      </p:sp>
      <p:sp>
        <p:nvSpPr>
          <p:cNvPr id="2" name="Retângulo 1"/>
          <p:cNvSpPr/>
          <p:nvPr/>
        </p:nvSpPr>
        <p:spPr>
          <a:xfrm>
            <a:off x="0" y="34019"/>
            <a:ext cx="9143999" cy="68239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6742359" y="6407423"/>
            <a:ext cx="2411761" cy="435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 smtClean="0">
                <a:solidFill>
                  <a:schemeClr val="tx1"/>
                </a:solidFill>
              </a:rPr>
              <a:t>FONTE: JOÃO EUDES</a:t>
            </a:r>
            <a:endParaRPr lang="pt-BR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5" grpId="0" animBg="1"/>
      <p:bldP spid="16" grpId="0" animBg="1"/>
      <p:bldP spid="18" grpId="0" animBg="1"/>
      <p:bldP spid="19" grpId="0" animBg="1"/>
      <p:bldP spid="7" grpId="0" animBg="1"/>
      <p:bldP spid="9" grpId="0" animBg="1"/>
      <p:bldP spid="23" grpId="0" animBg="1"/>
      <p:bldP spid="24" grpId="0"/>
      <p:bldP spid="14" grpId="0" animBg="1"/>
      <p:bldP spid="29" grpId="0" animBg="1"/>
      <p:bldP spid="30" grpId="0" animBg="1"/>
      <p:bldP spid="3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5020290-20CA-4837-8073-3E0E10AE6AB8}" type="slidenum">
              <a:rPr lang="pt-BR" altLang="pt-BR"/>
              <a:pPr/>
              <a:t>27</a:t>
            </a:fld>
            <a:endParaRPr lang="pt-BR" altLang="pt-BR" dirty="0"/>
          </a:p>
        </p:txBody>
      </p:sp>
      <p:sp>
        <p:nvSpPr>
          <p:cNvPr id="19" name="CaixaDeTexto 3"/>
          <p:cNvSpPr txBox="1">
            <a:spLocks noChangeArrowheads="1"/>
          </p:cNvSpPr>
          <p:nvPr/>
        </p:nvSpPr>
        <p:spPr bwMode="auto">
          <a:xfrm>
            <a:off x="850516" y="110218"/>
            <a:ext cx="7850909" cy="500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5746" tIns="37873" rIns="75746" bIns="37873">
            <a:spAutoFit/>
          </a:bodyPr>
          <a:lstStyle/>
          <a:p>
            <a:pPr algn="ctr" eaLnBrk="1" hangingPunct="1"/>
            <a:r>
              <a:rPr lang="pt-BR" altLang="pt-BR" sz="2700" b="1" dirty="0" smtClean="0">
                <a:solidFill>
                  <a:srgbClr val="000000"/>
                </a:solidFill>
              </a:rPr>
              <a:t>IDENTIFICAÇÃO </a:t>
            </a:r>
            <a:r>
              <a:rPr lang="pt-BR" altLang="pt-BR" sz="2700" b="1" dirty="0">
                <a:solidFill>
                  <a:srgbClr val="000000"/>
                </a:solidFill>
              </a:rPr>
              <a:t>DOS CONTROLADORES DE CUSTOS</a:t>
            </a:r>
            <a:endParaRPr lang="pt-BR" altLang="pt-BR" sz="2000" b="1" dirty="0">
              <a:solidFill>
                <a:srgbClr val="FF0000"/>
              </a:solidFill>
            </a:endParaRPr>
          </a:p>
        </p:txBody>
      </p:sp>
      <p:sp>
        <p:nvSpPr>
          <p:cNvPr id="3" name="Bevel 2"/>
          <p:cNvSpPr/>
          <p:nvPr/>
        </p:nvSpPr>
        <p:spPr bwMode="auto">
          <a:xfrm>
            <a:off x="569576" y="2310697"/>
            <a:ext cx="1803657" cy="983388"/>
          </a:xfrm>
          <a:prstGeom prst="bevel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75749" tIns="37874" rIns="75749" bIns="37874"/>
          <a:lstStyle/>
          <a:p>
            <a:pPr algn="ctr" eaLnBrk="1" hangingPunct="1">
              <a:defRPr/>
            </a:pPr>
            <a:r>
              <a:rPr lang="en-US" b="1" i="1" dirty="0">
                <a:solidFill>
                  <a:schemeClr val="bg1"/>
                </a:solidFill>
              </a:rPr>
              <a:t>GESTOR DE PESSOAL</a:t>
            </a:r>
          </a:p>
        </p:txBody>
      </p:sp>
      <p:sp>
        <p:nvSpPr>
          <p:cNvPr id="13" name="Bevel 12"/>
          <p:cNvSpPr/>
          <p:nvPr/>
        </p:nvSpPr>
        <p:spPr bwMode="auto">
          <a:xfrm>
            <a:off x="3740727" y="1292883"/>
            <a:ext cx="1803657" cy="983388"/>
          </a:xfrm>
          <a:prstGeom prst="bevel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75749" tIns="37874" rIns="75749" bIns="37874"/>
          <a:lstStyle/>
          <a:p>
            <a:pPr algn="ctr" eaLnBrk="1" hangingPunct="1">
              <a:defRPr/>
            </a:pPr>
            <a:r>
              <a:rPr lang="en-US" b="1" i="1" dirty="0">
                <a:solidFill>
                  <a:schemeClr val="bg1"/>
                </a:solidFill>
              </a:rPr>
              <a:t>GESTOR DE PATRIMÔNIO</a:t>
            </a:r>
          </a:p>
        </p:txBody>
      </p:sp>
      <p:sp>
        <p:nvSpPr>
          <p:cNvPr id="14" name="Bevel 13"/>
          <p:cNvSpPr/>
          <p:nvPr/>
        </p:nvSpPr>
        <p:spPr bwMode="auto">
          <a:xfrm>
            <a:off x="651677" y="4312104"/>
            <a:ext cx="2094859" cy="893989"/>
          </a:xfrm>
          <a:prstGeom prst="bevel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75749" tIns="37874" rIns="75749" bIns="37874"/>
          <a:lstStyle/>
          <a:p>
            <a:pPr algn="ctr" eaLnBrk="1" hangingPunct="1">
              <a:defRPr/>
            </a:pPr>
            <a:r>
              <a:rPr lang="en-US" b="1" i="1" dirty="0">
                <a:solidFill>
                  <a:schemeClr val="bg1"/>
                </a:solidFill>
              </a:rPr>
              <a:t>GESTOR DE ALMOXARIFADO</a:t>
            </a:r>
          </a:p>
        </p:txBody>
      </p:sp>
      <p:sp>
        <p:nvSpPr>
          <p:cNvPr id="20" name="Bevel 19"/>
          <p:cNvSpPr/>
          <p:nvPr/>
        </p:nvSpPr>
        <p:spPr bwMode="auto">
          <a:xfrm>
            <a:off x="3874142" y="5521778"/>
            <a:ext cx="1804940" cy="892629"/>
          </a:xfrm>
          <a:prstGeom prst="bevel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75749" tIns="37874" rIns="75749" bIns="37874"/>
          <a:lstStyle/>
          <a:p>
            <a:pPr algn="ctr" eaLnBrk="1" hangingPunct="1">
              <a:defRPr/>
            </a:pPr>
            <a:r>
              <a:rPr lang="en-US" b="1" i="1" dirty="0">
                <a:solidFill>
                  <a:schemeClr val="bg1"/>
                </a:solidFill>
              </a:rPr>
              <a:t>GESTOR DE CONTRATOS</a:t>
            </a:r>
          </a:p>
        </p:txBody>
      </p:sp>
      <p:sp>
        <p:nvSpPr>
          <p:cNvPr id="23" name="Bevel 22"/>
          <p:cNvSpPr/>
          <p:nvPr/>
        </p:nvSpPr>
        <p:spPr bwMode="auto">
          <a:xfrm>
            <a:off x="6668142" y="2225039"/>
            <a:ext cx="1803657" cy="981892"/>
          </a:xfrm>
          <a:prstGeom prst="bevel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75749" tIns="37874" rIns="75749" bIns="37874"/>
          <a:lstStyle/>
          <a:p>
            <a:pPr algn="ctr" eaLnBrk="1" hangingPunct="1">
              <a:defRPr/>
            </a:pPr>
            <a:r>
              <a:rPr lang="en-US" b="1" i="1" dirty="0">
                <a:solidFill>
                  <a:schemeClr val="bg1"/>
                </a:solidFill>
              </a:rPr>
              <a:t>GESTOR FINANCEIRO</a:t>
            </a:r>
          </a:p>
        </p:txBody>
      </p:sp>
      <p:sp>
        <p:nvSpPr>
          <p:cNvPr id="24" name="Bevel 23"/>
          <p:cNvSpPr/>
          <p:nvPr/>
        </p:nvSpPr>
        <p:spPr bwMode="auto">
          <a:xfrm>
            <a:off x="6552687" y="4213043"/>
            <a:ext cx="1920394" cy="981892"/>
          </a:xfrm>
          <a:prstGeom prst="bevel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75749" tIns="37874" rIns="75749" bIns="37874"/>
          <a:lstStyle/>
          <a:p>
            <a:pPr algn="ctr" eaLnBrk="1" hangingPunct="1">
              <a:defRPr/>
            </a:pPr>
            <a:endParaRPr lang="en-US" b="1" i="1" dirty="0">
              <a:solidFill>
                <a:schemeClr val="bg1"/>
              </a:solidFill>
            </a:endParaRPr>
          </a:p>
          <a:p>
            <a:pPr algn="ctr" eaLnBrk="1" hangingPunct="1">
              <a:defRPr/>
            </a:pPr>
            <a:r>
              <a:rPr lang="en-US" b="1" i="1" dirty="0">
                <a:solidFill>
                  <a:schemeClr val="bg1"/>
                </a:solidFill>
              </a:rPr>
              <a:t>OUTROS </a:t>
            </a:r>
          </a:p>
        </p:txBody>
      </p:sp>
      <p:sp>
        <p:nvSpPr>
          <p:cNvPr id="56330" name="Elipse 1"/>
          <p:cNvSpPr>
            <a:spLocks noChangeArrowheads="1"/>
          </p:cNvSpPr>
          <p:nvPr/>
        </p:nvSpPr>
        <p:spPr bwMode="auto">
          <a:xfrm>
            <a:off x="2838900" y="3048000"/>
            <a:ext cx="3608596" cy="1314439"/>
          </a:xfrm>
          <a:prstGeom prst="ellipse">
            <a:avLst/>
          </a:prstGeom>
          <a:solidFill>
            <a:srgbClr val="FFFF00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75749" tIns="37874" rIns="75749" bIns="37874"/>
          <a:lstStyle/>
          <a:p>
            <a:pPr algn="ctr" eaLnBrk="1" hangingPunct="1"/>
            <a:r>
              <a:rPr lang="en-US" altLang="pt-BR" b="1">
                <a:solidFill>
                  <a:srgbClr val="000000"/>
                </a:solidFill>
              </a:rPr>
              <a:t>SISTEMA DE CUSTOS</a:t>
            </a:r>
          </a:p>
          <a:p>
            <a:pPr algn="ctr" eaLnBrk="1" hangingPunct="1"/>
            <a:r>
              <a:rPr lang="en-US" altLang="pt-BR" b="1">
                <a:solidFill>
                  <a:srgbClr val="000000"/>
                </a:solidFill>
              </a:rPr>
              <a:t>SOB A COORDENAÇÃO DO GESTOR DE CUSTOS - CONTADOR</a:t>
            </a:r>
          </a:p>
        </p:txBody>
      </p:sp>
      <p:sp>
        <p:nvSpPr>
          <p:cNvPr id="4" name="Seta para baixo 3"/>
          <p:cNvSpPr>
            <a:spLocks noChangeArrowheads="1"/>
          </p:cNvSpPr>
          <p:nvPr/>
        </p:nvSpPr>
        <p:spPr bwMode="auto">
          <a:xfrm>
            <a:off x="4482202" y="2326822"/>
            <a:ext cx="251434" cy="510268"/>
          </a:xfrm>
          <a:prstGeom prst="downArrow">
            <a:avLst>
              <a:gd name="adj1" fmla="val 50000"/>
              <a:gd name="adj2" fmla="val 49851"/>
            </a:avLst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75749" tIns="37874" rIns="75749" bIns="37874"/>
          <a:lstStyle/>
          <a:p>
            <a:pPr eaLnBrk="1" hangingPunct="1"/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5" name="Seta para a direita 4"/>
          <p:cNvSpPr>
            <a:spLocks noChangeArrowheads="1"/>
          </p:cNvSpPr>
          <p:nvPr/>
        </p:nvSpPr>
        <p:spPr bwMode="auto">
          <a:xfrm rot="1706117">
            <a:off x="2452768" y="2770414"/>
            <a:ext cx="791505" cy="304800"/>
          </a:xfrm>
          <a:prstGeom prst="rightArrow">
            <a:avLst>
              <a:gd name="adj1" fmla="val 50000"/>
              <a:gd name="adj2" fmla="val 49925"/>
            </a:avLst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75749" tIns="37874" rIns="75749" bIns="37874"/>
          <a:lstStyle/>
          <a:p>
            <a:pPr eaLnBrk="1" hangingPunct="1"/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17" name="Seta para a direita 16"/>
          <p:cNvSpPr>
            <a:spLocks noChangeArrowheads="1"/>
          </p:cNvSpPr>
          <p:nvPr/>
        </p:nvSpPr>
        <p:spPr bwMode="auto">
          <a:xfrm rot="-1666199">
            <a:off x="2777324" y="4582886"/>
            <a:ext cx="790222" cy="303440"/>
          </a:xfrm>
          <a:prstGeom prst="rightArrow">
            <a:avLst>
              <a:gd name="adj1" fmla="val 50000"/>
              <a:gd name="adj2" fmla="val 50067"/>
            </a:avLst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75749" tIns="37874" rIns="75749" bIns="37874"/>
          <a:lstStyle/>
          <a:p>
            <a:pPr eaLnBrk="1" hangingPunct="1"/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18" name="Seta para a direita 17"/>
          <p:cNvSpPr>
            <a:spLocks noChangeArrowheads="1"/>
          </p:cNvSpPr>
          <p:nvPr/>
        </p:nvSpPr>
        <p:spPr bwMode="auto">
          <a:xfrm rot="-9275450">
            <a:off x="5685495" y="4517572"/>
            <a:ext cx="791505" cy="303440"/>
          </a:xfrm>
          <a:prstGeom prst="rightArrow">
            <a:avLst>
              <a:gd name="adj1" fmla="val 50000"/>
              <a:gd name="adj2" fmla="val 50148"/>
            </a:avLst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75749" tIns="37874" rIns="75749" bIns="37874"/>
          <a:lstStyle/>
          <a:p>
            <a:pPr eaLnBrk="1" hangingPunct="1"/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25" name="Seta para a direita 24"/>
          <p:cNvSpPr>
            <a:spLocks noChangeArrowheads="1"/>
          </p:cNvSpPr>
          <p:nvPr/>
        </p:nvSpPr>
        <p:spPr bwMode="auto">
          <a:xfrm rot="8301816">
            <a:off x="5771445" y="2711904"/>
            <a:ext cx="790222" cy="304800"/>
          </a:xfrm>
          <a:prstGeom prst="rightArrow">
            <a:avLst>
              <a:gd name="adj1" fmla="val 50000"/>
              <a:gd name="adj2" fmla="val 49844"/>
            </a:avLst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75749" tIns="37874" rIns="75749" bIns="37874"/>
          <a:lstStyle/>
          <a:p>
            <a:pPr eaLnBrk="1" hangingPunct="1"/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26" name="Seta para a direita 25"/>
          <p:cNvSpPr>
            <a:spLocks noChangeArrowheads="1"/>
          </p:cNvSpPr>
          <p:nvPr/>
        </p:nvSpPr>
        <p:spPr bwMode="auto">
          <a:xfrm rot="-5400000">
            <a:off x="4431070" y="4812570"/>
            <a:ext cx="643618" cy="282222"/>
          </a:xfrm>
          <a:prstGeom prst="rightArrow">
            <a:avLst>
              <a:gd name="adj1" fmla="val 50000"/>
              <a:gd name="adj2" fmla="val 49997"/>
            </a:avLst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75749" tIns="37874" rIns="75749" bIns="37874"/>
          <a:lstStyle/>
          <a:p>
            <a:pPr eaLnBrk="1" hangingPunct="1"/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Elipse 5"/>
          <p:cNvSpPr>
            <a:spLocks noChangeArrowheads="1"/>
          </p:cNvSpPr>
          <p:nvPr/>
        </p:nvSpPr>
        <p:spPr bwMode="auto">
          <a:xfrm>
            <a:off x="0" y="775608"/>
            <a:ext cx="9144000" cy="5946321"/>
          </a:xfrm>
          <a:prstGeom prst="ellips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75749" tIns="37874" rIns="75749" bIns="37874"/>
          <a:lstStyle/>
          <a:p>
            <a:pPr eaLnBrk="1" hangingPunct="1"/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27" name="Retângulo 26"/>
          <p:cNvSpPr/>
          <p:nvPr/>
        </p:nvSpPr>
        <p:spPr>
          <a:xfrm>
            <a:off x="6732240" y="6356350"/>
            <a:ext cx="2411761" cy="435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 smtClean="0">
                <a:solidFill>
                  <a:schemeClr val="tx1"/>
                </a:solidFill>
              </a:rPr>
              <a:t>FONTE: JOÃO EUDES</a:t>
            </a:r>
            <a:endParaRPr lang="pt-BR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" grpId="0" animBg="1"/>
      <p:bldP spid="13" grpId="0" animBg="1"/>
      <p:bldP spid="14" grpId="0" animBg="1"/>
      <p:bldP spid="20" grpId="0" animBg="1"/>
      <p:bldP spid="23" grpId="0" animBg="1"/>
      <p:bldP spid="24" grpId="0" animBg="1"/>
      <p:bldP spid="4" grpId="0" animBg="1"/>
      <p:bldP spid="5" grpId="0" animBg="1"/>
      <p:bldP spid="17" grpId="0" animBg="1"/>
      <p:bldP spid="18" grpId="0" animBg="1"/>
      <p:bldP spid="25" grpId="0" animBg="1"/>
      <p:bldP spid="2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CaixaDeTexto 7"/>
          <p:cNvSpPr txBox="1">
            <a:spLocks noChangeArrowheads="1"/>
          </p:cNvSpPr>
          <p:nvPr/>
        </p:nvSpPr>
        <p:spPr bwMode="auto">
          <a:xfrm>
            <a:off x="-9660" y="466726"/>
            <a:ext cx="3908854" cy="92331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1422" tIns="45712" rIns="91422" bIns="45712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pt-BR" altLang="pt-BR" sz="1800" b="1" u="sng" dirty="0" smtClean="0">
                <a:solidFill>
                  <a:srgbClr val="000000"/>
                </a:solidFill>
                <a:latin typeface="Calibri" panose="020F0502020204030204" pitchFamily="34" charset="0"/>
              </a:rPr>
              <a:t>INFORMAÇÃO DO GESTOR DE PESSOAL</a:t>
            </a:r>
          </a:p>
          <a:p>
            <a:pPr algn="ctr" eaLnBrk="1" hangingPunct="1">
              <a:defRPr/>
            </a:pPr>
            <a:r>
              <a:rPr lang="pt-BR" altLang="pt-BR" sz="1800" b="1" u="sng" dirty="0" smtClean="0">
                <a:solidFill>
                  <a:srgbClr val="000000"/>
                </a:solidFill>
                <a:latin typeface="Calibri" panose="020F0502020204030204" pitchFamily="34" charset="0"/>
              </a:rPr>
              <a:t>DESPESA COM PESSOAL DO MÊS, </a:t>
            </a:r>
          </a:p>
          <a:p>
            <a:pPr algn="ctr" eaLnBrk="1" hangingPunct="1">
              <a:defRPr/>
            </a:pPr>
            <a:r>
              <a:rPr lang="pt-BR" altLang="pt-BR" sz="1800" b="1" u="sng" dirty="0" smtClean="0">
                <a:solidFill>
                  <a:srgbClr val="000000"/>
                </a:solidFill>
                <a:latin typeface="Calibri" panose="020F0502020204030204" pitchFamily="34" charset="0"/>
              </a:rPr>
              <a:t>POR COMPETÊNCIA</a:t>
            </a:r>
          </a:p>
        </p:txBody>
      </p:sp>
      <p:sp>
        <p:nvSpPr>
          <p:cNvPr id="104450" name="Rectangle 1"/>
          <p:cNvSpPr>
            <a:spLocks noChangeArrowheads="1"/>
          </p:cNvSpPr>
          <p:nvPr/>
        </p:nvSpPr>
        <p:spPr bwMode="auto">
          <a:xfrm>
            <a:off x="0" y="1885950"/>
            <a:ext cx="4280798" cy="393247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75749" tIns="37874" rIns="75749" bIns="37874"/>
          <a:lstStyle/>
          <a:p>
            <a:pPr algn="ctr" eaLnBrk="1" hangingPunct="1"/>
            <a:r>
              <a:rPr lang="en-US" altLang="pt-BR" b="1">
                <a:solidFill>
                  <a:srgbClr val="000000"/>
                </a:solidFill>
              </a:rPr>
              <a:t>PARA SUBSISTEMA PATRIMONIAL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12828" y="2750005"/>
            <a:ext cx="2302677" cy="432707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75749" tIns="37874" rIns="75749" bIns="37874"/>
          <a:lstStyle/>
          <a:p>
            <a:pPr algn="ctr" eaLnBrk="1" hangingPunct="1"/>
            <a:r>
              <a:rPr lang="en-US" altLang="pt-BR" b="1">
                <a:solidFill>
                  <a:srgbClr val="000000"/>
                </a:solidFill>
              </a:rPr>
              <a:t>FOLHA BRUTA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300112" y="2750005"/>
            <a:ext cx="1978121" cy="432707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75749" tIns="37874" rIns="75749" bIns="37874"/>
          <a:lstStyle/>
          <a:p>
            <a:pPr algn="ctr" eaLnBrk="1" hangingPunct="1"/>
            <a:r>
              <a:rPr lang="en-US" altLang="pt-BR" b="1">
                <a:solidFill>
                  <a:srgbClr val="000000"/>
                </a:solidFill>
              </a:rPr>
              <a:t>900.000,00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-10262" y="3182712"/>
            <a:ext cx="2302677" cy="431346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75749" tIns="37874" rIns="75749" bIns="37874"/>
          <a:lstStyle/>
          <a:p>
            <a:pPr algn="ctr" eaLnBrk="1" hangingPunct="1"/>
            <a:r>
              <a:rPr lang="en-US" altLang="pt-BR" b="1">
                <a:solidFill>
                  <a:srgbClr val="000000"/>
                </a:solidFill>
              </a:rPr>
              <a:t>ENCARGOS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-24374" y="3614058"/>
            <a:ext cx="2318071" cy="432707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75749" tIns="37874" rIns="75749" bIns="37874"/>
          <a:lstStyle/>
          <a:p>
            <a:pPr algn="ctr" fontAlgn="b"/>
            <a:r>
              <a:rPr lang="pt-BR" altLang="pt-BR" b="1">
                <a:solidFill>
                  <a:srgbClr val="000000"/>
                </a:solidFill>
                <a:cs typeface="Arial" charset="0"/>
              </a:rPr>
              <a:t>13º DO MÊS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2302678" y="3614058"/>
            <a:ext cx="1978121" cy="432707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75749" tIns="37874" rIns="75749" bIns="37874"/>
          <a:lstStyle/>
          <a:p>
            <a:pPr algn="ctr" eaLnBrk="1" hangingPunct="1"/>
            <a:r>
              <a:rPr lang="en-US" altLang="pt-BR" b="1">
                <a:solidFill>
                  <a:srgbClr val="000000"/>
                </a:solidFill>
              </a:rPr>
              <a:t>75.000,00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-2565" y="4046764"/>
            <a:ext cx="2302677" cy="431347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75749" tIns="37874" rIns="75749" bIns="37874"/>
          <a:lstStyle/>
          <a:p>
            <a:pPr algn="ctr" fontAlgn="b"/>
            <a:r>
              <a:rPr lang="pt-BR" altLang="pt-BR" b="1">
                <a:solidFill>
                  <a:srgbClr val="000000"/>
                </a:solidFill>
                <a:cs typeface="Arial" charset="0"/>
              </a:rPr>
              <a:t>FÉRIAS DO MÊS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2300112" y="4046764"/>
            <a:ext cx="1978121" cy="431347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75749" tIns="37874" rIns="75749" bIns="37874"/>
          <a:lstStyle/>
          <a:p>
            <a:pPr algn="ctr" eaLnBrk="1" hangingPunct="1"/>
            <a:r>
              <a:rPr lang="en-US" altLang="pt-BR" b="1">
                <a:solidFill>
                  <a:srgbClr val="000000"/>
                </a:solidFill>
              </a:rPr>
              <a:t>25.000,00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-2565" y="4478112"/>
            <a:ext cx="2302677" cy="432707"/>
          </a:xfrm>
          <a:prstGeom prst="rect">
            <a:avLst/>
          </a:prstGeom>
          <a:solidFill>
            <a:srgbClr val="008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75749" tIns="37874" rIns="75749" bIns="37874"/>
          <a:lstStyle/>
          <a:p>
            <a:pPr algn="ctr" fontAlgn="b"/>
            <a:r>
              <a:rPr lang="pt-BR" altLang="pt-BR" b="1">
                <a:solidFill>
                  <a:srgbClr val="FFFFFF"/>
                </a:solidFill>
                <a:cs typeface="Arial" charset="0"/>
              </a:rPr>
              <a:t>TOTAL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2300112" y="4478112"/>
            <a:ext cx="1978121" cy="432707"/>
          </a:xfrm>
          <a:prstGeom prst="rect">
            <a:avLst/>
          </a:prstGeom>
          <a:solidFill>
            <a:srgbClr val="008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75749" tIns="37874" rIns="75749" bIns="37874"/>
          <a:lstStyle/>
          <a:p>
            <a:pPr algn="ctr" eaLnBrk="1" hangingPunct="1"/>
            <a:r>
              <a:rPr lang="en-US" altLang="pt-BR" b="1">
                <a:solidFill>
                  <a:srgbClr val="FFFFFF"/>
                </a:solidFill>
              </a:rPr>
              <a:t>1.200.000,00</a:t>
            </a: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2300112" y="3182712"/>
            <a:ext cx="1978121" cy="431346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75749" tIns="37874" rIns="75749" bIns="37874"/>
          <a:lstStyle/>
          <a:p>
            <a:pPr algn="ctr" eaLnBrk="1" hangingPunct="1"/>
            <a:r>
              <a:rPr lang="en-US" altLang="pt-BR" b="1">
                <a:solidFill>
                  <a:srgbClr val="000000"/>
                </a:solidFill>
              </a:rPr>
              <a:t>200.000,00</a:t>
            </a: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4629728" y="1145722"/>
            <a:ext cx="4280798" cy="515711"/>
          </a:xfrm>
          <a:prstGeom prst="rect">
            <a:avLst/>
          </a:prstGeom>
          <a:solidFill>
            <a:srgbClr val="008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75749" tIns="37874" rIns="75749" bIns="37874"/>
          <a:lstStyle/>
          <a:p>
            <a:pPr marL="284058" indent="-284058" algn="ctr">
              <a:buFontTx/>
              <a:buAutoNum type="arabicPeriod"/>
            </a:pPr>
            <a:r>
              <a:rPr lang="en-US" altLang="pt-BR" sz="1300" b="1" dirty="0">
                <a:solidFill>
                  <a:srgbClr val="FFFFFF"/>
                </a:solidFill>
              </a:rPr>
              <a:t>SECRETARIA DE EDUCAÇÃO: CUSTO DIRETO</a:t>
            </a:r>
          </a:p>
          <a:p>
            <a:pPr marL="284058" indent="-284058" algn="ctr"/>
            <a:r>
              <a:rPr lang="en-US" altLang="pt-BR" sz="1300" b="1" dirty="0">
                <a:solidFill>
                  <a:srgbClr val="FFFFFF"/>
                </a:solidFill>
              </a:rPr>
              <a:t>1.200.000,00</a:t>
            </a:r>
          </a:p>
          <a:p>
            <a:pPr marL="284058" indent="-284058" algn="ctr"/>
            <a:endParaRPr lang="en-US" altLang="pt-BR" sz="1300" b="1" dirty="0">
              <a:solidFill>
                <a:srgbClr val="FFFFFF"/>
              </a:solidFill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4629728" y="1707697"/>
            <a:ext cx="2501515" cy="246289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75749" tIns="37874" rIns="75749" bIns="37874"/>
          <a:lstStyle/>
          <a:p>
            <a:pPr algn="ctr" eaLnBrk="1" hangingPunct="1"/>
            <a:r>
              <a:rPr lang="en-US" altLang="pt-BR" sz="1300" b="1" dirty="0">
                <a:solidFill>
                  <a:srgbClr val="000000"/>
                </a:solidFill>
              </a:rPr>
              <a:t>1.1. ENSINO FUNDAMENTAL</a:t>
            </a: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7131243" y="1707697"/>
            <a:ext cx="1779282" cy="246289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75749" tIns="37874" rIns="75749" bIns="37874"/>
          <a:lstStyle/>
          <a:p>
            <a:pPr algn="ctr" eaLnBrk="1" hangingPunct="1"/>
            <a:r>
              <a:rPr lang="en-US" altLang="pt-BR" sz="1300" b="1" dirty="0">
                <a:solidFill>
                  <a:srgbClr val="000000"/>
                </a:solidFill>
              </a:rPr>
              <a:t>600.000,00</a:t>
            </a: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4629728" y="2015219"/>
            <a:ext cx="2511778" cy="247650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75749" tIns="37874" rIns="75749" bIns="37874"/>
          <a:lstStyle/>
          <a:p>
            <a:pPr algn="ctr" eaLnBrk="1" hangingPunct="1"/>
            <a:r>
              <a:rPr lang="en-US" altLang="pt-BR" sz="1300" b="1" dirty="0">
                <a:solidFill>
                  <a:srgbClr val="000000"/>
                </a:solidFill>
              </a:rPr>
              <a:t>1.2. ENSINO MÉDIO</a:t>
            </a: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7131243" y="2015219"/>
            <a:ext cx="1779282" cy="247650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75749" tIns="37874" rIns="75749" bIns="37874"/>
          <a:lstStyle/>
          <a:p>
            <a:pPr algn="ctr" eaLnBrk="1" hangingPunct="1"/>
            <a:r>
              <a:rPr lang="en-US" altLang="pt-BR" sz="1300" b="1" dirty="0">
                <a:solidFill>
                  <a:srgbClr val="000000"/>
                </a:solidFill>
              </a:rPr>
              <a:t>400.000,00</a:t>
            </a:r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4629728" y="2324100"/>
            <a:ext cx="2501515" cy="246290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75749" tIns="37874" rIns="75749" bIns="37874"/>
          <a:lstStyle/>
          <a:p>
            <a:pPr algn="ctr" eaLnBrk="1" hangingPunct="1"/>
            <a:r>
              <a:rPr lang="en-US" altLang="pt-BR" sz="1300" b="1" dirty="0">
                <a:solidFill>
                  <a:srgbClr val="000000"/>
                </a:solidFill>
              </a:rPr>
              <a:t>1.3. </a:t>
            </a:r>
            <a:r>
              <a:rPr lang="en-US" altLang="pt-BR" sz="1300" b="1" dirty="0" smtClean="0">
                <a:solidFill>
                  <a:srgbClr val="000000"/>
                </a:solidFill>
              </a:rPr>
              <a:t>CUSTO INDIRETO*</a:t>
            </a:r>
            <a:endParaRPr lang="en-US" altLang="pt-BR" sz="1300" b="1" dirty="0">
              <a:solidFill>
                <a:srgbClr val="000000"/>
              </a:solidFill>
            </a:endParaRPr>
          </a:p>
          <a:p>
            <a:pPr algn="ctr" eaLnBrk="1" hangingPunct="1"/>
            <a:endParaRPr lang="en-US" altLang="pt-BR" sz="1300" b="1" dirty="0">
              <a:solidFill>
                <a:srgbClr val="000000"/>
              </a:solidFill>
            </a:endParaRPr>
          </a:p>
          <a:p>
            <a:pPr algn="ctr" eaLnBrk="1" hangingPunct="1"/>
            <a:endParaRPr lang="en-US" altLang="pt-BR" sz="1300" b="1" dirty="0">
              <a:solidFill>
                <a:srgbClr val="000000"/>
              </a:solidFill>
            </a:endParaRPr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7131243" y="2324100"/>
            <a:ext cx="1789545" cy="246290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75749" tIns="37874" rIns="75749" bIns="37874"/>
          <a:lstStyle/>
          <a:p>
            <a:pPr algn="ctr" eaLnBrk="1" hangingPunct="1"/>
            <a:r>
              <a:rPr lang="en-US" altLang="pt-BR" sz="1300" b="1" dirty="0">
                <a:solidFill>
                  <a:srgbClr val="000000"/>
                </a:solidFill>
              </a:rPr>
              <a:t>200.000,00</a:t>
            </a:r>
          </a:p>
        </p:txBody>
      </p: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4629728" y="2632983"/>
            <a:ext cx="2511778" cy="246289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75749" tIns="37874" rIns="75749" bIns="37874"/>
          <a:lstStyle/>
          <a:p>
            <a:pPr algn="ctr" eaLnBrk="1" hangingPunct="1"/>
            <a:r>
              <a:rPr lang="en-US" altLang="pt-BR" sz="1300" b="1" dirty="0">
                <a:solidFill>
                  <a:srgbClr val="000000"/>
                </a:solidFill>
              </a:rPr>
              <a:t>TOTAL</a:t>
            </a:r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7131243" y="2632983"/>
            <a:ext cx="1779282" cy="246289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75749" tIns="37874" rIns="75749" bIns="37874"/>
          <a:lstStyle/>
          <a:p>
            <a:pPr algn="ctr" eaLnBrk="1" hangingPunct="1"/>
            <a:r>
              <a:rPr lang="en-US" altLang="pt-BR" sz="1300" b="1" dirty="0">
                <a:solidFill>
                  <a:srgbClr val="000000"/>
                </a:solidFill>
              </a:rPr>
              <a:t>1.200.000,00</a:t>
            </a: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4629728" y="3552826"/>
            <a:ext cx="2501515" cy="247650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75749" tIns="37874" rIns="75749" bIns="37874"/>
          <a:lstStyle/>
          <a:p>
            <a:pPr algn="ctr" eaLnBrk="1" hangingPunct="1"/>
            <a:r>
              <a:rPr lang="en-US" altLang="pt-BR" sz="1300" b="1" dirty="0">
                <a:solidFill>
                  <a:srgbClr val="000000"/>
                </a:solidFill>
              </a:rPr>
              <a:t>1.1.1. ENSINO URBANO </a:t>
            </a: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7132526" y="3552826"/>
            <a:ext cx="1779283" cy="247650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75749" tIns="37874" rIns="75749" bIns="37874"/>
          <a:lstStyle/>
          <a:p>
            <a:pPr algn="ctr" eaLnBrk="1" hangingPunct="1"/>
            <a:r>
              <a:rPr lang="en-US" altLang="pt-BR" sz="1300" b="1" dirty="0">
                <a:solidFill>
                  <a:srgbClr val="000000"/>
                </a:solidFill>
              </a:rPr>
              <a:t>250.000,00</a:t>
            </a: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4629728" y="3861707"/>
            <a:ext cx="2511778" cy="246290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75749" tIns="37874" rIns="75749" bIns="37874"/>
          <a:lstStyle/>
          <a:p>
            <a:pPr algn="ctr" eaLnBrk="1" hangingPunct="1"/>
            <a:r>
              <a:rPr lang="en-US" altLang="pt-BR" sz="1300" b="1" dirty="0">
                <a:solidFill>
                  <a:srgbClr val="000000"/>
                </a:solidFill>
              </a:rPr>
              <a:t>1.1.2. ENSINO RURAL</a:t>
            </a: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7132526" y="3861707"/>
            <a:ext cx="1779283" cy="246290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75749" tIns="37874" rIns="75749" bIns="37874"/>
          <a:lstStyle/>
          <a:p>
            <a:pPr algn="ctr" eaLnBrk="1" hangingPunct="1"/>
            <a:r>
              <a:rPr lang="en-US" altLang="pt-BR" sz="1300" b="1" dirty="0">
                <a:solidFill>
                  <a:srgbClr val="000000"/>
                </a:solidFill>
              </a:rPr>
              <a:t>200.000,00</a:t>
            </a: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4629727" y="4170590"/>
            <a:ext cx="2502798" cy="246289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75749" tIns="37874" rIns="75749" bIns="37874"/>
          <a:lstStyle/>
          <a:p>
            <a:pPr algn="ctr" eaLnBrk="1" hangingPunct="1"/>
            <a:r>
              <a:rPr lang="en-US" altLang="pt-BR" sz="1300" b="1" dirty="0">
                <a:solidFill>
                  <a:srgbClr val="000000"/>
                </a:solidFill>
              </a:rPr>
              <a:t>1.1.3. </a:t>
            </a:r>
            <a:r>
              <a:rPr lang="en-US" altLang="pt-BR" sz="1300" b="1" dirty="0" smtClean="0">
                <a:solidFill>
                  <a:srgbClr val="000000"/>
                </a:solidFill>
              </a:rPr>
              <a:t>CUSTO INDIRETO*</a:t>
            </a:r>
            <a:endParaRPr lang="en-US" altLang="pt-BR" sz="1300" b="1" dirty="0">
              <a:solidFill>
                <a:srgbClr val="000000"/>
              </a:solidFill>
            </a:endParaRPr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7132525" y="4170590"/>
            <a:ext cx="1788263" cy="246289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75749" tIns="37874" rIns="75749" bIns="37874"/>
          <a:lstStyle/>
          <a:p>
            <a:pPr algn="ctr" eaLnBrk="1" hangingPunct="1"/>
            <a:r>
              <a:rPr lang="en-US" altLang="pt-BR" sz="1300" b="1" dirty="0">
                <a:solidFill>
                  <a:srgbClr val="000000"/>
                </a:solidFill>
              </a:rPr>
              <a:t>150.000,00</a:t>
            </a:r>
          </a:p>
        </p:txBody>
      </p: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4629728" y="4479471"/>
            <a:ext cx="2511778" cy="246290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75749" tIns="37874" rIns="75749" bIns="37874"/>
          <a:lstStyle/>
          <a:p>
            <a:pPr algn="ctr" eaLnBrk="1" hangingPunct="1"/>
            <a:r>
              <a:rPr lang="en-US" altLang="pt-BR" sz="1300" b="1" dirty="0">
                <a:solidFill>
                  <a:srgbClr val="000000"/>
                </a:solidFill>
              </a:rPr>
              <a:t>TOTAL</a:t>
            </a:r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7132526" y="4479471"/>
            <a:ext cx="1779283" cy="246290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75749" tIns="37874" rIns="75749" bIns="37874"/>
          <a:lstStyle/>
          <a:p>
            <a:pPr algn="ctr" eaLnBrk="1" hangingPunct="1"/>
            <a:r>
              <a:rPr lang="en-US" altLang="pt-BR" sz="1300" b="1" dirty="0">
                <a:solidFill>
                  <a:srgbClr val="000000"/>
                </a:solidFill>
              </a:rPr>
              <a:t>600.000,00</a:t>
            </a:r>
          </a:p>
        </p:txBody>
      </p:sp>
      <p:sp>
        <p:nvSpPr>
          <p:cNvPr id="95262" name="Rectangle 42"/>
          <p:cNvSpPr>
            <a:spLocks noChangeArrowheads="1"/>
          </p:cNvSpPr>
          <p:nvPr/>
        </p:nvSpPr>
        <p:spPr bwMode="auto">
          <a:xfrm>
            <a:off x="0" y="2318657"/>
            <a:ext cx="4280798" cy="393247"/>
          </a:xfrm>
          <a:prstGeom prst="rect">
            <a:avLst/>
          </a:prstGeom>
          <a:solidFill>
            <a:srgbClr val="00009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75749" tIns="37874" rIns="75749" bIns="37874"/>
          <a:lstStyle/>
          <a:p>
            <a:pPr algn="ctr" eaLnBrk="1" hangingPunct="1"/>
            <a:r>
              <a:rPr lang="en-US" altLang="pt-BR" b="1">
                <a:solidFill>
                  <a:srgbClr val="FFFFFF"/>
                </a:solidFill>
              </a:rPr>
              <a:t>1. SECRETARIA DE EDUCAÇÃO</a:t>
            </a:r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4629728" y="3058886"/>
            <a:ext cx="4280798" cy="454479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75749" tIns="37874" rIns="75749" bIns="37874"/>
          <a:lstStyle/>
          <a:p>
            <a:pPr algn="ctr" eaLnBrk="1" hangingPunct="1"/>
            <a:r>
              <a:rPr lang="en-US" altLang="pt-BR" sz="1300" b="1" dirty="0">
                <a:solidFill>
                  <a:srgbClr val="000000"/>
                </a:solidFill>
              </a:rPr>
              <a:t>1.1. ENSINO FUNDAMENTAL - SIC </a:t>
            </a:r>
          </a:p>
          <a:p>
            <a:pPr algn="ctr" eaLnBrk="1" hangingPunct="1"/>
            <a:r>
              <a:rPr lang="en-US" altLang="pt-BR" sz="1300" b="1" dirty="0">
                <a:solidFill>
                  <a:srgbClr val="000000"/>
                </a:solidFill>
              </a:rPr>
              <a:t>POR OBJETOS DE CUSTOS</a:t>
            </a:r>
          </a:p>
        </p:txBody>
      </p:sp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4643391" y="5331051"/>
            <a:ext cx="2501515" cy="246290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75749" tIns="37874" rIns="75749" bIns="37874"/>
          <a:lstStyle/>
          <a:p>
            <a:pPr algn="ctr" eaLnBrk="1" hangingPunct="1"/>
            <a:r>
              <a:rPr lang="en-US" altLang="pt-BR" sz="1300" b="1" dirty="0">
                <a:solidFill>
                  <a:srgbClr val="000000"/>
                </a:solidFill>
              </a:rPr>
              <a:t>1.1.1.1. ESCOLA X </a:t>
            </a:r>
          </a:p>
        </p:txBody>
      </p: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7146189" y="5331051"/>
            <a:ext cx="1779283" cy="246290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75749" tIns="37874" rIns="75749" bIns="37874"/>
          <a:lstStyle/>
          <a:p>
            <a:pPr algn="ctr" eaLnBrk="1" hangingPunct="1"/>
            <a:r>
              <a:rPr lang="en-US" altLang="pt-BR" sz="1300" b="1" dirty="0">
                <a:solidFill>
                  <a:srgbClr val="000000"/>
                </a:solidFill>
              </a:rPr>
              <a:t>110.000,00</a:t>
            </a:r>
          </a:p>
        </p:txBody>
      </p:sp>
      <p:sp>
        <p:nvSpPr>
          <p:cNvPr id="47" name="Rectangle 46"/>
          <p:cNvSpPr>
            <a:spLocks noChangeArrowheads="1"/>
          </p:cNvSpPr>
          <p:nvPr/>
        </p:nvSpPr>
        <p:spPr bwMode="auto">
          <a:xfrm>
            <a:off x="4629727" y="5704865"/>
            <a:ext cx="2511778" cy="247650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75749" tIns="37874" rIns="75749" bIns="37874"/>
          <a:lstStyle/>
          <a:p>
            <a:pPr algn="ctr" eaLnBrk="1" hangingPunct="1"/>
            <a:r>
              <a:rPr lang="en-US" altLang="pt-BR" sz="1300" b="1" dirty="0">
                <a:solidFill>
                  <a:srgbClr val="000000"/>
                </a:solidFill>
              </a:rPr>
              <a:t>1.1.1.2. ESCOLA Y</a:t>
            </a:r>
          </a:p>
        </p:txBody>
      </p:sp>
      <p:sp>
        <p:nvSpPr>
          <p:cNvPr id="48" name="Rectangle 47"/>
          <p:cNvSpPr>
            <a:spLocks noChangeArrowheads="1"/>
          </p:cNvSpPr>
          <p:nvPr/>
        </p:nvSpPr>
        <p:spPr bwMode="auto">
          <a:xfrm>
            <a:off x="7132525" y="5704865"/>
            <a:ext cx="1779283" cy="247650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75749" tIns="37874" rIns="75749" bIns="37874"/>
          <a:lstStyle/>
          <a:p>
            <a:pPr algn="ctr" eaLnBrk="1" hangingPunct="1"/>
            <a:r>
              <a:rPr lang="en-US" altLang="pt-BR" sz="1300" b="1" dirty="0">
                <a:solidFill>
                  <a:srgbClr val="000000"/>
                </a:solidFill>
              </a:rPr>
              <a:t>115.000,00</a:t>
            </a:r>
          </a:p>
        </p:txBody>
      </p:sp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4643390" y="5947455"/>
            <a:ext cx="2502798" cy="246289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75749" tIns="37874" rIns="75749" bIns="37874"/>
          <a:lstStyle/>
          <a:p>
            <a:pPr algn="ctr" eaLnBrk="1" hangingPunct="1"/>
            <a:r>
              <a:rPr lang="en-US" altLang="pt-BR" sz="1300" b="1" dirty="0">
                <a:solidFill>
                  <a:srgbClr val="000000"/>
                </a:solidFill>
              </a:rPr>
              <a:t>1.1.1.3. </a:t>
            </a:r>
            <a:r>
              <a:rPr lang="en-US" altLang="pt-BR" sz="1300" b="1" dirty="0" smtClean="0">
                <a:solidFill>
                  <a:srgbClr val="000000"/>
                </a:solidFill>
              </a:rPr>
              <a:t>CUSTO INDIRETO*</a:t>
            </a:r>
            <a:endParaRPr lang="en-US" altLang="pt-BR" sz="1300" b="1" dirty="0">
              <a:solidFill>
                <a:srgbClr val="000000"/>
              </a:solidFill>
            </a:endParaRPr>
          </a:p>
          <a:p>
            <a:pPr algn="ctr" eaLnBrk="1" hangingPunct="1"/>
            <a:endParaRPr lang="en-US" altLang="pt-BR" sz="1300" b="1" dirty="0">
              <a:solidFill>
                <a:srgbClr val="000000"/>
              </a:solidFill>
            </a:endParaRPr>
          </a:p>
        </p:txBody>
      </p:sp>
      <p:sp>
        <p:nvSpPr>
          <p:cNvPr id="50" name="Rectangle 49"/>
          <p:cNvSpPr>
            <a:spLocks noChangeArrowheads="1"/>
          </p:cNvSpPr>
          <p:nvPr/>
        </p:nvSpPr>
        <p:spPr bwMode="auto">
          <a:xfrm>
            <a:off x="7146188" y="5947455"/>
            <a:ext cx="1788263" cy="246289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75749" tIns="37874" rIns="75749" bIns="37874"/>
          <a:lstStyle/>
          <a:p>
            <a:pPr algn="ctr" eaLnBrk="1" hangingPunct="1"/>
            <a:r>
              <a:rPr lang="en-US" altLang="pt-BR" sz="1300" b="1" dirty="0">
                <a:solidFill>
                  <a:srgbClr val="000000"/>
                </a:solidFill>
              </a:rPr>
              <a:t>20.000,00</a:t>
            </a:r>
          </a:p>
        </p:txBody>
      </p:sp>
      <p:sp>
        <p:nvSpPr>
          <p:cNvPr id="51" name="Rectangle 50"/>
          <p:cNvSpPr>
            <a:spLocks noChangeArrowheads="1"/>
          </p:cNvSpPr>
          <p:nvPr/>
        </p:nvSpPr>
        <p:spPr bwMode="auto">
          <a:xfrm>
            <a:off x="4643391" y="6256337"/>
            <a:ext cx="2511778" cy="247650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75749" tIns="37874" rIns="75749" bIns="37874"/>
          <a:lstStyle/>
          <a:p>
            <a:pPr algn="ctr" eaLnBrk="1" hangingPunct="1"/>
            <a:r>
              <a:rPr lang="en-US" altLang="pt-BR" sz="1300" b="1" dirty="0">
                <a:solidFill>
                  <a:srgbClr val="000000"/>
                </a:solidFill>
              </a:rPr>
              <a:t>TOTAL</a:t>
            </a:r>
          </a:p>
        </p:txBody>
      </p:sp>
      <p:sp>
        <p:nvSpPr>
          <p:cNvPr id="52" name="Rectangle 51"/>
          <p:cNvSpPr>
            <a:spLocks noChangeArrowheads="1"/>
          </p:cNvSpPr>
          <p:nvPr/>
        </p:nvSpPr>
        <p:spPr bwMode="auto">
          <a:xfrm>
            <a:off x="7198013" y="6249077"/>
            <a:ext cx="1779283" cy="247650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75749" tIns="37874" rIns="75749" bIns="37874"/>
          <a:lstStyle/>
          <a:p>
            <a:pPr algn="ctr" eaLnBrk="1" hangingPunct="1"/>
            <a:r>
              <a:rPr lang="en-US" altLang="pt-BR" sz="1300" b="1" dirty="0">
                <a:solidFill>
                  <a:srgbClr val="000000"/>
                </a:solidFill>
              </a:rPr>
              <a:t>250.000,00</a:t>
            </a:r>
          </a:p>
        </p:txBody>
      </p:sp>
      <p:sp>
        <p:nvSpPr>
          <p:cNvPr id="53" name="Rectangle 52"/>
          <p:cNvSpPr>
            <a:spLocks noChangeArrowheads="1"/>
          </p:cNvSpPr>
          <p:nvPr/>
        </p:nvSpPr>
        <p:spPr bwMode="auto">
          <a:xfrm>
            <a:off x="4629728" y="4864554"/>
            <a:ext cx="4280798" cy="454479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75749" tIns="37874" rIns="75749" bIns="37874"/>
          <a:lstStyle/>
          <a:p>
            <a:pPr algn="ctr" eaLnBrk="1" hangingPunct="1"/>
            <a:r>
              <a:rPr lang="en-US" altLang="pt-BR" sz="1300" b="1" dirty="0">
                <a:solidFill>
                  <a:srgbClr val="FFFFFF"/>
                </a:solidFill>
              </a:rPr>
              <a:t>1.1.1. ENSINO URBANO - SIC </a:t>
            </a:r>
          </a:p>
          <a:p>
            <a:pPr algn="ctr" eaLnBrk="1" hangingPunct="1"/>
            <a:r>
              <a:rPr lang="en-US" altLang="pt-BR" sz="1300" b="1" dirty="0">
                <a:solidFill>
                  <a:srgbClr val="FFFFFF"/>
                </a:solidFill>
              </a:rPr>
              <a:t>POR OBJETOS DE CUSTOS</a:t>
            </a:r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4629728" y="1768928"/>
            <a:ext cx="2501515" cy="24629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75749" tIns="37874" rIns="75749" bIns="37874"/>
          <a:lstStyle/>
          <a:p>
            <a:pPr algn="ctr" eaLnBrk="1" hangingPunct="1"/>
            <a:r>
              <a:rPr lang="en-US" altLang="pt-BR" sz="1300" b="1" dirty="0">
                <a:solidFill>
                  <a:srgbClr val="000000"/>
                </a:solidFill>
              </a:rPr>
              <a:t>1.1. ENSINO FUNDAMENTAL</a:t>
            </a:r>
          </a:p>
        </p:txBody>
      </p:sp>
      <p:sp>
        <p:nvSpPr>
          <p:cNvPr id="54" name="Rectangle 53"/>
          <p:cNvSpPr>
            <a:spLocks noChangeArrowheads="1"/>
          </p:cNvSpPr>
          <p:nvPr/>
        </p:nvSpPr>
        <p:spPr bwMode="auto">
          <a:xfrm>
            <a:off x="7131243" y="1768928"/>
            <a:ext cx="1779282" cy="24629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75749" tIns="37874" rIns="75749" bIns="37874"/>
          <a:lstStyle/>
          <a:p>
            <a:pPr algn="ctr" eaLnBrk="1" hangingPunct="1"/>
            <a:r>
              <a:rPr lang="en-US" altLang="pt-BR" sz="1300" b="1" dirty="0">
                <a:solidFill>
                  <a:srgbClr val="000000"/>
                </a:solidFill>
              </a:rPr>
              <a:t>600.000,00</a:t>
            </a:r>
          </a:p>
        </p:txBody>
      </p:sp>
      <p:sp>
        <p:nvSpPr>
          <p:cNvPr id="55" name="Rectangle 54"/>
          <p:cNvSpPr>
            <a:spLocks noChangeArrowheads="1"/>
          </p:cNvSpPr>
          <p:nvPr/>
        </p:nvSpPr>
        <p:spPr bwMode="auto">
          <a:xfrm>
            <a:off x="4629728" y="3552826"/>
            <a:ext cx="2501515" cy="24765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75749" tIns="37874" rIns="75749" bIns="37874"/>
          <a:lstStyle/>
          <a:p>
            <a:pPr algn="ctr" eaLnBrk="1" hangingPunct="1"/>
            <a:r>
              <a:rPr lang="en-US" altLang="pt-BR" sz="1300" b="1" dirty="0">
                <a:solidFill>
                  <a:srgbClr val="FFFFFF"/>
                </a:solidFill>
              </a:rPr>
              <a:t>1.1.1. ENSINO URBANO </a:t>
            </a:r>
          </a:p>
        </p:txBody>
      </p:sp>
      <p:sp>
        <p:nvSpPr>
          <p:cNvPr id="56" name="Rectangle 55"/>
          <p:cNvSpPr>
            <a:spLocks noChangeArrowheads="1"/>
          </p:cNvSpPr>
          <p:nvPr/>
        </p:nvSpPr>
        <p:spPr bwMode="auto">
          <a:xfrm>
            <a:off x="7132526" y="3552826"/>
            <a:ext cx="1779283" cy="24765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75749" tIns="37874" rIns="75749" bIns="37874"/>
          <a:lstStyle/>
          <a:p>
            <a:pPr algn="ctr" eaLnBrk="1" hangingPunct="1"/>
            <a:r>
              <a:rPr lang="en-US" altLang="pt-BR" sz="1300" b="1" dirty="0">
                <a:solidFill>
                  <a:srgbClr val="FFFFFF"/>
                </a:solidFill>
              </a:rPr>
              <a:t>250.000,00</a:t>
            </a:r>
          </a:p>
        </p:txBody>
      </p:sp>
      <p:sp>
        <p:nvSpPr>
          <p:cNvPr id="104493" name="Rectangle 56"/>
          <p:cNvSpPr>
            <a:spLocks noChangeArrowheads="1"/>
          </p:cNvSpPr>
          <p:nvPr/>
        </p:nvSpPr>
        <p:spPr bwMode="auto">
          <a:xfrm>
            <a:off x="4629728" y="527957"/>
            <a:ext cx="4280798" cy="393247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75749" tIns="37874" rIns="75749" bIns="37874"/>
          <a:lstStyle/>
          <a:p>
            <a:pPr algn="ctr" eaLnBrk="1" hangingPunct="1"/>
            <a:r>
              <a:rPr lang="en-US" altLang="pt-BR" b="1">
                <a:solidFill>
                  <a:srgbClr val="000000"/>
                </a:solidFill>
              </a:rPr>
              <a:t>PARA SUBSISTEMA DE CUSTOS</a:t>
            </a:r>
          </a:p>
        </p:txBody>
      </p:sp>
      <p:sp>
        <p:nvSpPr>
          <p:cNvPr id="104494" name="Right Arrow 2"/>
          <p:cNvSpPr>
            <a:spLocks noChangeArrowheads="1"/>
          </p:cNvSpPr>
          <p:nvPr/>
        </p:nvSpPr>
        <p:spPr bwMode="auto">
          <a:xfrm rot="20640024">
            <a:off x="4013668" y="687162"/>
            <a:ext cx="501586" cy="280307"/>
          </a:xfrm>
          <a:prstGeom prst="rightArrow">
            <a:avLst>
              <a:gd name="adj1" fmla="val 50000"/>
              <a:gd name="adj2" fmla="val 50053"/>
            </a:avLst>
          </a:prstGeom>
          <a:solidFill>
            <a:srgbClr val="FFFF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75749" tIns="37874" rIns="75749" bIns="37874"/>
          <a:lstStyle/>
          <a:p>
            <a:pPr eaLnBrk="1" hangingPunct="1"/>
            <a:endParaRPr lang="en-US" altLang="pt-BR">
              <a:solidFill>
                <a:srgbClr val="000000"/>
              </a:solidFill>
            </a:endParaRPr>
          </a:p>
        </p:txBody>
      </p:sp>
      <p:sp>
        <p:nvSpPr>
          <p:cNvPr id="104495" name="Down Arrow 3"/>
          <p:cNvSpPr>
            <a:spLocks noChangeArrowheads="1"/>
          </p:cNvSpPr>
          <p:nvPr/>
        </p:nvSpPr>
        <p:spPr bwMode="auto">
          <a:xfrm>
            <a:off x="1948616" y="1497092"/>
            <a:ext cx="174465" cy="308883"/>
          </a:xfrm>
          <a:prstGeom prst="downArrow">
            <a:avLst>
              <a:gd name="adj1" fmla="val 50000"/>
              <a:gd name="adj2" fmla="val 49981"/>
            </a:avLst>
          </a:prstGeom>
          <a:solidFill>
            <a:srgbClr val="FFFF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75749" tIns="37874" rIns="75749" bIns="37874"/>
          <a:lstStyle/>
          <a:p>
            <a:pPr eaLnBrk="1" hangingPunct="1"/>
            <a:endParaRPr lang="en-US" altLang="pt-BR">
              <a:solidFill>
                <a:srgbClr val="000000"/>
              </a:solidFill>
            </a:endParaRPr>
          </a:p>
        </p:txBody>
      </p:sp>
      <p:sp>
        <p:nvSpPr>
          <p:cNvPr id="58" name="TextBox 2"/>
          <p:cNvSpPr txBox="1">
            <a:spLocks noChangeArrowheads="1"/>
          </p:cNvSpPr>
          <p:nvPr/>
        </p:nvSpPr>
        <p:spPr bwMode="auto">
          <a:xfrm>
            <a:off x="-24375" y="5379654"/>
            <a:ext cx="4660933" cy="1122922"/>
          </a:xfrm>
          <a:prstGeom prst="rect">
            <a:avLst/>
          </a:prstGeom>
          <a:gradFill rotWithShape="1">
            <a:gsLst>
              <a:gs pos="0">
                <a:srgbClr val="F6FFFF"/>
              </a:gs>
              <a:gs pos="64999">
                <a:srgbClr val="EBFEFF"/>
              </a:gs>
              <a:gs pos="100000">
                <a:srgbClr val="E4FEFF"/>
              </a:gs>
            </a:gsLst>
            <a:lin ang="5400000" scaled="1"/>
          </a:gradFill>
          <a:ln w="9525">
            <a:solidFill>
              <a:srgbClr val="4F81BD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wrap="square" lIns="75743" tIns="37871" rIns="75743" bIns="3787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pt-BR" sz="17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LANÇAMENTO:</a:t>
            </a:r>
          </a:p>
          <a:p>
            <a:pPr eaLnBrk="1" hangingPunct="1">
              <a:defRPr/>
            </a:pPr>
            <a:r>
              <a:rPr lang="en-US" altLang="pt-BR" sz="17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D – 3…. VPD (</a:t>
            </a:r>
            <a:r>
              <a:rPr lang="en-US" altLang="pt-BR" sz="1700" b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despesa</a:t>
            </a:r>
            <a:r>
              <a:rPr lang="en-US" altLang="pt-BR" sz="17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com </a:t>
            </a:r>
            <a:r>
              <a:rPr lang="en-US" altLang="pt-BR" sz="1700" b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pessoal</a:t>
            </a:r>
            <a:r>
              <a:rPr lang="en-US" altLang="pt-BR" sz="17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)</a:t>
            </a:r>
          </a:p>
          <a:p>
            <a:pPr eaLnBrk="1" hangingPunct="1">
              <a:defRPr/>
            </a:pPr>
            <a:r>
              <a:rPr lang="en-US" altLang="pt-BR" sz="17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C – 2…..</a:t>
            </a:r>
            <a:r>
              <a:rPr lang="en-US" altLang="pt-BR" sz="1700" b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Pessoal</a:t>
            </a:r>
            <a:r>
              <a:rPr lang="en-US" altLang="pt-BR" sz="17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a </a:t>
            </a:r>
            <a:r>
              <a:rPr lang="en-US" altLang="pt-BR" sz="1700" b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Pagar</a:t>
            </a:r>
            <a:r>
              <a:rPr lang="en-US" altLang="pt-BR" sz="17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(F </a:t>
            </a:r>
            <a:r>
              <a:rPr lang="en-US" altLang="pt-BR" sz="1700" b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ou</a:t>
            </a:r>
            <a:r>
              <a:rPr lang="en-US" altLang="pt-BR" sz="17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P)</a:t>
            </a:r>
          </a:p>
          <a:p>
            <a:pPr eaLnBrk="1" hangingPunct="1">
              <a:defRPr/>
            </a:pPr>
            <a:r>
              <a:rPr lang="en-US" altLang="pt-BR" sz="17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      </a:t>
            </a:r>
            <a:r>
              <a:rPr lang="en-US" altLang="pt-BR" sz="1700" b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Pela</a:t>
            </a:r>
            <a:r>
              <a:rPr lang="en-US" altLang="pt-BR" sz="17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altLang="pt-BR" sz="1700" b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despesa</a:t>
            </a:r>
            <a:r>
              <a:rPr lang="en-US" altLang="pt-BR" sz="17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de </a:t>
            </a:r>
            <a:r>
              <a:rPr lang="en-US" altLang="pt-BR" sz="1700" b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pessoal</a:t>
            </a:r>
            <a:r>
              <a:rPr lang="en-US" altLang="pt-BR" sz="17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do </a:t>
            </a:r>
            <a:r>
              <a:rPr lang="en-US" altLang="pt-BR" sz="1700" b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mês</a:t>
            </a:r>
            <a:r>
              <a:rPr lang="en-US" altLang="pt-BR" sz="17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…1.200.000,00</a:t>
            </a:r>
          </a:p>
        </p:txBody>
      </p:sp>
      <p:sp>
        <p:nvSpPr>
          <p:cNvPr id="59" name="Down Arrow 58"/>
          <p:cNvSpPr>
            <a:spLocks noChangeArrowheads="1"/>
          </p:cNvSpPr>
          <p:nvPr/>
        </p:nvSpPr>
        <p:spPr bwMode="auto">
          <a:xfrm>
            <a:off x="1936622" y="4948308"/>
            <a:ext cx="233475" cy="431346"/>
          </a:xfrm>
          <a:prstGeom prst="downArrow">
            <a:avLst>
              <a:gd name="adj1" fmla="val 50000"/>
              <a:gd name="adj2" fmla="val 49761"/>
            </a:avLst>
          </a:prstGeom>
          <a:solidFill>
            <a:srgbClr val="FFFF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75749" tIns="37874" rIns="75749" bIns="37874"/>
          <a:lstStyle/>
          <a:p>
            <a:pPr eaLnBrk="1" hangingPunct="1"/>
            <a:endParaRPr lang="en-US" altLang="pt-BR">
              <a:solidFill>
                <a:srgbClr val="000000"/>
              </a:solidFill>
            </a:endParaRPr>
          </a:p>
        </p:txBody>
      </p:sp>
      <p:sp>
        <p:nvSpPr>
          <p:cNvPr id="57395" name="CaixaDeTexto 3"/>
          <p:cNvSpPr txBox="1">
            <a:spLocks noChangeArrowheads="1"/>
          </p:cNvSpPr>
          <p:nvPr/>
        </p:nvSpPr>
        <p:spPr bwMode="auto">
          <a:xfrm>
            <a:off x="731212" y="1"/>
            <a:ext cx="7850909" cy="395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5746" tIns="37873" rIns="75746" bIns="37873">
            <a:spAutoFit/>
          </a:bodyPr>
          <a:lstStyle/>
          <a:p>
            <a:pPr algn="ctr" eaLnBrk="1" hangingPunct="1"/>
            <a:r>
              <a:rPr lang="pt-BR" altLang="pt-BR" sz="2000" b="1" dirty="0" smtClean="0">
                <a:solidFill>
                  <a:srgbClr val="000000"/>
                </a:solidFill>
              </a:rPr>
              <a:t>ROTINA </a:t>
            </a:r>
            <a:r>
              <a:rPr lang="pt-BR" altLang="pt-BR" sz="2000" b="1" dirty="0">
                <a:solidFill>
                  <a:srgbClr val="000000"/>
                </a:solidFill>
              </a:rPr>
              <a:t>OPERACIONAL PARA COLETA E PROCESSAMENTO DOS DADOS</a:t>
            </a:r>
            <a:endParaRPr lang="pt-BR" altLang="pt-BR" sz="2000" b="1" dirty="0">
              <a:solidFill>
                <a:srgbClr val="FF0000"/>
              </a:solidFill>
            </a:endParaRPr>
          </a:p>
        </p:txBody>
      </p:sp>
      <p:sp>
        <p:nvSpPr>
          <p:cNvPr id="57" name="Retângulo 56"/>
          <p:cNvSpPr/>
          <p:nvPr/>
        </p:nvSpPr>
        <p:spPr>
          <a:xfrm>
            <a:off x="7058120" y="6561136"/>
            <a:ext cx="2085879" cy="3008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 smtClean="0">
                <a:solidFill>
                  <a:schemeClr val="tx1"/>
                </a:solidFill>
              </a:rPr>
              <a:t>FIG. 14, FONTE: O AUTOR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0" y="1"/>
            <a:ext cx="9144000" cy="6857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0" name="Retângulo 59"/>
          <p:cNvSpPr/>
          <p:nvPr/>
        </p:nvSpPr>
        <p:spPr>
          <a:xfrm>
            <a:off x="-149258" y="6627684"/>
            <a:ext cx="5441337" cy="2560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 smtClean="0">
                <a:solidFill>
                  <a:schemeClr val="tx1"/>
                </a:solidFill>
              </a:rPr>
              <a:t>* Obs. o custo indireto não será rateado  para fins dos propósitos  deste trabalho.</a:t>
            </a:r>
            <a:endParaRPr lang="pt-BR" sz="1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5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4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4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5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104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104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 nodeType="clickPar">
                      <p:stCondLst>
                        <p:cond delay="indefinite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 nodeType="clickPar">
                      <p:stCondLst>
                        <p:cond delay="indefinite"/>
                      </p:stCondLst>
                      <p:childTnLst>
                        <p:par>
                          <p:cTn id="1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 nodeType="clickPar">
                      <p:stCondLst>
                        <p:cond delay="indefinite"/>
                      </p:stCondLst>
                      <p:childTnLst>
                        <p:par>
                          <p:cTn id="1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 nodeType="clickPar">
                      <p:stCondLst>
                        <p:cond delay="indefinite"/>
                      </p:stCondLst>
                      <p:childTnLst>
                        <p:par>
                          <p:cTn id="1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 nodeType="clickPar">
                      <p:stCondLst>
                        <p:cond delay="indefinite"/>
                      </p:stCondLst>
                      <p:childTnLst>
                        <p:par>
                          <p:cTn id="2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 nodeType="clickPar">
                      <p:stCondLst>
                        <p:cond delay="indefinite"/>
                      </p:stCondLst>
                      <p:childTnLst>
                        <p:par>
                          <p:cTn id="2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3" grpId="0" animBg="1"/>
      <p:bldP spid="104450" grpId="0" animBg="1"/>
      <p:bldP spid="8" grpId="0" animBg="1"/>
      <p:bldP spid="9" grpId="0" animBg="1"/>
      <p:bldP spid="10" grpId="0" animBg="1"/>
      <p:bldP spid="12" grpId="0" animBg="1"/>
      <p:bldP spid="13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32" grpId="0" animBg="1"/>
      <p:bldP spid="33" grpId="0" animBg="1"/>
      <p:bldP spid="36" grpId="0" animBg="1"/>
      <p:bldP spid="37" grpId="0" animBg="1"/>
      <p:bldP spid="38" grpId="0" animBg="1"/>
      <p:bldP spid="39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40" grpId="0" animBg="1"/>
      <p:bldP spid="41" grpId="0" animBg="1"/>
      <p:bldP spid="42" grpId="0" animBg="1"/>
      <p:bldP spid="95262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43" grpId="0" animBg="1"/>
      <p:bldP spid="4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104493" grpId="0" animBg="1"/>
      <p:bldP spid="104494" grpId="0" animBg="1"/>
      <p:bldP spid="104495" grpId="0" animBg="1"/>
      <p:bldP spid="58" grpId="0" animBg="1"/>
      <p:bldP spid="5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1116139"/>
              </p:ext>
            </p:extLst>
          </p:nvPr>
        </p:nvGraphicFramePr>
        <p:xfrm>
          <a:off x="440010" y="651783"/>
          <a:ext cx="6568081" cy="1176437"/>
        </p:xfrm>
        <a:graphic>
          <a:graphicData uri="http://schemas.openxmlformats.org/drawingml/2006/table">
            <a:tbl>
              <a:tblPr/>
              <a:tblGrid>
                <a:gridCol w="2909455"/>
                <a:gridCol w="3142929"/>
                <a:gridCol w="57727"/>
                <a:gridCol w="457970"/>
              </a:tblGrid>
              <a:tr h="246290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EXEMPLO: SISTEMA DE CUSTOS PARA UMA SECRETARIA DE EDUCAÇÃO</a:t>
                      </a:r>
                    </a:p>
                  </a:txBody>
                  <a:tcPr marL="10263" marR="10263" marT="1084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pt-B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10263" marR="10263" marT="1084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pt-B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10263" marR="10263" marT="1084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629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MÉTODO DE CUSTEIO:</a:t>
                      </a:r>
                    </a:p>
                  </a:txBody>
                  <a:tcPr marL="10263" marR="10263" marT="1084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 DIRETO </a:t>
                      </a:r>
                    </a:p>
                  </a:txBody>
                  <a:tcPr marL="10263" marR="10263" marT="1084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pt-B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10263" marR="10263" marT="1084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pt-B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10263" marR="10263" marT="1084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629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SISTEMA DE CUSTEIO:</a:t>
                      </a:r>
                    </a:p>
                  </a:txBody>
                  <a:tcPr marL="10263" marR="10263" marT="1084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 CUSTO HISTÓRICO </a:t>
                      </a:r>
                    </a:p>
                  </a:txBody>
                  <a:tcPr marL="10263" marR="10263" marT="1084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pt-B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10263" marR="10263" marT="1084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4629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SISTEMA DE ACUMULAÇÃO:</a:t>
                      </a:r>
                    </a:p>
                  </a:txBody>
                  <a:tcPr marL="10263" marR="10263" marT="1084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 CONTÍNUO </a:t>
                      </a:r>
                    </a:p>
                  </a:txBody>
                  <a:tcPr marL="10263" marR="10263" marT="1084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pt-B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10263" marR="10263" marT="1084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pt-B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10263" marR="10263" marT="1084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9040067"/>
              </p:ext>
            </p:extLst>
          </p:nvPr>
        </p:nvGraphicFramePr>
        <p:xfrm>
          <a:off x="0" y="2256064"/>
          <a:ext cx="9143999" cy="955248"/>
        </p:xfrm>
        <a:graphic>
          <a:graphicData uri="http://schemas.openxmlformats.org/drawingml/2006/table">
            <a:tbl>
              <a:tblPr/>
              <a:tblGrid>
                <a:gridCol w="1662545"/>
                <a:gridCol w="931333"/>
                <a:gridCol w="1105798"/>
                <a:gridCol w="1104516"/>
                <a:gridCol w="1048070"/>
                <a:gridCol w="1105798"/>
                <a:gridCol w="1045505"/>
                <a:gridCol w="1140434"/>
              </a:tblGrid>
              <a:tr h="47762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OBJETO DE CUSTOS</a:t>
                      </a:r>
                    </a:p>
                  </a:txBody>
                  <a:tcPr marL="6940" marR="6940" marT="7361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MÉTODO CUSTEIO</a:t>
                      </a:r>
                    </a:p>
                  </a:txBody>
                  <a:tcPr marL="6940" marR="6940" marT="7361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 PESSOAL </a:t>
                      </a:r>
                    </a:p>
                  </a:txBody>
                  <a:tcPr marL="6940" marR="6940" marT="7361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 SERVIÇOS </a:t>
                      </a:r>
                    </a:p>
                  </a:txBody>
                  <a:tcPr marL="6940" marR="6940" marT="7361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pt-BR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 ALMX</a:t>
                      </a:r>
                    </a:p>
                  </a:txBody>
                  <a:tcPr marL="6940" marR="6940" marT="7361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 DEPREC.</a:t>
                      </a:r>
                    </a:p>
                  </a:txBody>
                  <a:tcPr marL="6940" marR="6940" marT="7361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 OUTROS </a:t>
                      </a:r>
                    </a:p>
                  </a:txBody>
                  <a:tcPr marL="6940" marR="6940" marT="7361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 TOTAL </a:t>
                      </a:r>
                    </a:p>
                  </a:txBody>
                  <a:tcPr marL="6940" marR="6940" marT="7361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762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1. Secretaria de Educação</a:t>
                      </a:r>
                    </a:p>
                  </a:txBody>
                  <a:tcPr marL="6940" marR="6940" marT="7361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Direto</a:t>
                      </a:r>
                    </a:p>
                  </a:txBody>
                  <a:tcPr marL="6940" marR="6940" marT="7361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 </a:t>
                      </a:r>
                      <a:r>
                        <a:rPr kumimoji="0" lang="en-US" alt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1.200.000,00 </a:t>
                      </a:r>
                    </a:p>
                  </a:txBody>
                  <a:tcPr marL="6940" marR="6940" marT="7361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 600.000,00 </a:t>
                      </a:r>
                    </a:p>
                  </a:txBody>
                  <a:tcPr marL="6940" marR="6940" marT="7361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 350.000,00 </a:t>
                      </a:r>
                    </a:p>
                  </a:txBody>
                  <a:tcPr marL="6940" marR="6940" marT="7361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 250.000,00 </a:t>
                      </a:r>
                    </a:p>
                  </a:txBody>
                  <a:tcPr marL="6940" marR="6940" marT="7361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 100.000,00 </a:t>
                      </a:r>
                    </a:p>
                  </a:txBody>
                  <a:tcPr marL="6940" marR="6940" marT="7361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 2.500.000,00 </a:t>
                      </a:r>
                    </a:p>
                  </a:txBody>
                  <a:tcPr marL="6940" marR="6940" marT="7361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DB5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6096693"/>
              </p:ext>
            </p:extLst>
          </p:nvPr>
        </p:nvGraphicFramePr>
        <p:xfrm>
          <a:off x="0" y="3922940"/>
          <a:ext cx="9144000" cy="2050602"/>
        </p:xfrm>
        <a:graphic>
          <a:graphicData uri="http://schemas.openxmlformats.org/drawingml/2006/table">
            <a:tbl>
              <a:tblPr/>
              <a:tblGrid>
                <a:gridCol w="1662545"/>
                <a:gridCol w="931333"/>
                <a:gridCol w="1105798"/>
                <a:gridCol w="1104516"/>
                <a:gridCol w="1048070"/>
                <a:gridCol w="1109647"/>
                <a:gridCol w="1041657"/>
                <a:gridCol w="1140434"/>
              </a:tblGrid>
              <a:tr h="61773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1.1. </a:t>
                      </a:r>
                      <a:r>
                        <a:rPr kumimoji="0" lang="en-US" altLang="pt-BR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Mnt</a:t>
                      </a:r>
                      <a:r>
                        <a:rPr kumimoji="0" lang="en-US" altLang="pt-BR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 Ens. Fundamental</a:t>
                      </a:r>
                    </a:p>
                  </a:txBody>
                  <a:tcPr marL="6940" marR="6940" marT="736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Direto</a:t>
                      </a:r>
                    </a:p>
                  </a:txBody>
                  <a:tcPr marL="6940" marR="6940" marT="736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 600.000,00 </a:t>
                      </a:r>
                    </a:p>
                  </a:txBody>
                  <a:tcPr marL="6940" marR="6940" marT="736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 350.000,00 </a:t>
                      </a:r>
                    </a:p>
                  </a:txBody>
                  <a:tcPr marL="6940" marR="6940" marT="736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 200.000,00 </a:t>
                      </a:r>
                    </a:p>
                  </a:txBody>
                  <a:tcPr marL="6940" marR="6940" marT="736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 150.000,00 </a:t>
                      </a:r>
                    </a:p>
                  </a:txBody>
                  <a:tcPr marL="6940" marR="6940" marT="736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 60.000,00 </a:t>
                      </a:r>
                    </a:p>
                  </a:txBody>
                  <a:tcPr marL="6940" marR="6940" marT="736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 1.360.000,00 </a:t>
                      </a:r>
                    </a:p>
                  </a:txBody>
                  <a:tcPr marL="6940" marR="6940" marT="736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DB5C"/>
                    </a:solidFill>
                  </a:tcPr>
                </a:tc>
              </a:tr>
              <a:tr h="47762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1.2. </a:t>
                      </a:r>
                      <a:r>
                        <a:rPr kumimoji="0" lang="en-US" altLang="pt-BR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Mnt</a:t>
                      </a:r>
                      <a:r>
                        <a:rPr kumimoji="0" lang="en-US" altLang="pt-BR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 Ens. </a:t>
                      </a:r>
                      <a:r>
                        <a:rPr kumimoji="0" lang="en-US" altLang="pt-BR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Médio</a:t>
                      </a:r>
                      <a:endParaRPr kumimoji="0" lang="en-US" altLang="pt-BR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6940" marR="6940" marT="736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Direto</a:t>
                      </a:r>
                    </a:p>
                  </a:txBody>
                  <a:tcPr marL="6940" marR="6940" marT="736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 400.000,00 </a:t>
                      </a:r>
                    </a:p>
                  </a:txBody>
                  <a:tcPr marL="6940" marR="6940" marT="736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 200.000,00 </a:t>
                      </a:r>
                    </a:p>
                  </a:txBody>
                  <a:tcPr marL="6940" marR="6940" marT="736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 100.000,00 </a:t>
                      </a:r>
                    </a:p>
                  </a:txBody>
                  <a:tcPr marL="6940" marR="6940" marT="736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 80.000,00 </a:t>
                      </a:r>
                    </a:p>
                  </a:txBody>
                  <a:tcPr marL="6940" marR="6940" marT="736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 20.000,00 </a:t>
                      </a:r>
                    </a:p>
                  </a:txBody>
                  <a:tcPr marL="6940" marR="6940" marT="736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 800.000,00 </a:t>
                      </a:r>
                    </a:p>
                  </a:txBody>
                  <a:tcPr marL="6940" marR="6940" marT="736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DB5C"/>
                    </a:solidFill>
                  </a:tcPr>
                </a:tc>
              </a:tr>
              <a:tr h="47762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pt-BR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1.3. </a:t>
                      </a:r>
                      <a:r>
                        <a:rPr kumimoji="0" lang="en-US" altLang="pt-BR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Custo</a:t>
                      </a:r>
                      <a:r>
                        <a:rPr kumimoji="0" lang="en-US" altLang="pt-BR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 </a:t>
                      </a:r>
                      <a:r>
                        <a:rPr kumimoji="0" lang="en-US" altLang="pt-BR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Indireto</a:t>
                      </a:r>
                      <a:r>
                        <a:rPr kumimoji="0" lang="en-US" altLang="pt-BR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940" marR="6940" marT="736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pt-BR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6940" marR="6940" marT="736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 200.000,00 </a:t>
                      </a:r>
                    </a:p>
                  </a:txBody>
                  <a:tcPr marL="6940" marR="6940" marT="736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 50.000,00 </a:t>
                      </a:r>
                    </a:p>
                  </a:txBody>
                  <a:tcPr marL="6940" marR="6940" marT="736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 50.000,00 </a:t>
                      </a:r>
                    </a:p>
                  </a:txBody>
                  <a:tcPr marL="6940" marR="6940" marT="736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 20.000,00 </a:t>
                      </a:r>
                    </a:p>
                  </a:txBody>
                  <a:tcPr marL="6940" marR="6940" marT="736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 20.000,00 </a:t>
                      </a:r>
                    </a:p>
                  </a:txBody>
                  <a:tcPr marL="6940" marR="6940" marT="736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 340.000,00 </a:t>
                      </a:r>
                    </a:p>
                  </a:txBody>
                  <a:tcPr marL="6940" marR="6940" marT="736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DB5C"/>
                    </a:solidFill>
                  </a:tcPr>
                </a:tc>
              </a:tr>
              <a:tr h="47762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pt-BR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6940" marR="6940" marT="736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pt-BR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6940" marR="6940" marT="736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pt-BR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6940" marR="6940" marT="736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pt-BR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6940" marR="6940" marT="736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pt-BR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6940" marR="6940" marT="736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pt-BR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6940" marR="6940" marT="736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pt-BR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6940" marR="6940" marT="7360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 2.500.000,00 </a:t>
                      </a:r>
                    </a:p>
                  </a:txBody>
                  <a:tcPr marL="6940" marR="6940" marT="736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DB5C"/>
                    </a:solidFill>
                  </a:tcPr>
                </a:tc>
              </a:tr>
            </a:tbl>
          </a:graphicData>
        </a:graphic>
      </p:graphicFrame>
      <p:sp>
        <p:nvSpPr>
          <p:cNvPr id="59486" name="CaixaDeTexto 3"/>
          <p:cNvSpPr txBox="1">
            <a:spLocks noChangeArrowheads="1"/>
          </p:cNvSpPr>
          <p:nvPr/>
        </p:nvSpPr>
        <p:spPr bwMode="auto">
          <a:xfrm>
            <a:off x="790222" y="96612"/>
            <a:ext cx="7850909" cy="39460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lIns="75746" tIns="37873" rIns="75746" bIns="37873">
            <a:spAutoFit/>
          </a:bodyPr>
          <a:lstStyle/>
          <a:p>
            <a:pPr algn="ctr" eaLnBrk="1" hangingPunct="1"/>
            <a:r>
              <a:rPr lang="pt-BR" altLang="pt-BR" sz="2000" b="1" dirty="0" smtClean="0">
                <a:solidFill>
                  <a:srgbClr val="000000"/>
                </a:solidFill>
              </a:rPr>
              <a:t>GERAÇÃO </a:t>
            </a:r>
            <a:r>
              <a:rPr lang="pt-BR" altLang="pt-BR" sz="2000" b="1" dirty="0">
                <a:solidFill>
                  <a:srgbClr val="000000"/>
                </a:solidFill>
              </a:rPr>
              <a:t>DE INFORMAÇÃO DE CUSTOS</a:t>
            </a:r>
            <a:endParaRPr lang="pt-BR" altLang="pt-BR" sz="2000" b="1" dirty="0">
              <a:solidFill>
                <a:srgbClr val="FF0000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rgbClr val="7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6732240" y="6356350"/>
            <a:ext cx="2411761" cy="435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 smtClean="0">
                <a:solidFill>
                  <a:schemeClr val="tx1"/>
                </a:solidFill>
              </a:rPr>
              <a:t>FONTE: JOÃO EUDES</a:t>
            </a:r>
            <a:endParaRPr lang="pt-BR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52241" y="3068960"/>
            <a:ext cx="9091759" cy="175204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89176" tIns="44589" rIns="89176" bIns="44589">
            <a:spAutoFit/>
          </a:bodyPr>
          <a:lstStyle/>
          <a:p>
            <a:pPr algn="ctr" defTabSz="891587">
              <a:defRPr/>
            </a:pPr>
            <a:r>
              <a:rPr lang="pt-BR" sz="3600" b="1" i="1" dirty="0" smtClean="0"/>
              <a:t>DIMENSÃO!!</a:t>
            </a:r>
          </a:p>
          <a:p>
            <a:pPr algn="ctr" defTabSz="891587">
              <a:defRPr/>
            </a:pPr>
            <a:r>
              <a:rPr lang="pt-BR" sz="3600" b="1" i="1" dirty="0" smtClean="0"/>
              <a:t>INFORMAÇÕES SOBRE O PATRIMÔNIO PÚBLICO???</a:t>
            </a:r>
            <a:endParaRPr lang="pt-BR" sz="3600" b="1" i="1" dirty="0"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5709"/>
            <a:ext cx="9144000" cy="1448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9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0" y="2318657"/>
          <a:ext cx="9144000" cy="677636"/>
        </p:xfrm>
        <a:graphic>
          <a:graphicData uri="http://schemas.openxmlformats.org/drawingml/2006/table">
            <a:tbl>
              <a:tblPr/>
              <a:tblGrid>
                <a:gridCol w="1546210"/>
                <a:gridCol w="872824"/>
                <a:gridCol w="1280142"/>
                <a:gridCol w="1235191"/>
                <a:gridCol w="1048554"/>
                <a:gridCol w="979164"/>
                <a:gridCol w="1040843"/>
                <a:gridCol w="1141072"/>
              </a:tblGrid>
              <a:tr h="6776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effectLst/>
                          <a:latin typeface="Arial"/>
                        </a:rPr>
                        <a:t>1.1. </a:t>
                      </a:r>
                      <a:r>
                        <a:rPr lang="en-US" sz="1500" b="1" i="0" u="none" strike="noStrike" dirty="0" err="1">
                          <a:effectLst/>
                          <a:latin typeface="Arial"/>
                        </a:rPr>
                        <a:t>Mnt</a:t>
                      </a:r>
                      <a:r>
                        <a:rPr lang="en-US" sz="1500" b="1" i="0" u="none" strike="noStrike" dirty="0">
                          <a:effectLst/>
                          <a:latin typeface="Arial"/>
                        </a:rPr>
                        <a:t> Ens. Fundamental</a:t>
                      </a:r>
                    </a:p>
                  </a:txBody>
                  <a:tcPr marL="6940" marR="6940" marT="734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effectLst/>
                          <a:latin typeface="Arial"/>
                        </a:rPr>
                        <a:t>Direto</a:t>
                      </a:r>
                    </a:p>
                  </a:txBody>
                  <a:tcPr marL="6940" marR="6940" marT="73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effectLst/>
                          <a:latin typeface="Arial"/>
                        </a:rPr>
                        <a:t> 600.000,00 </a:t>
                      </a:r>
                    </a:p>
                  </a:txBody>
                  <a:tcPr marL="6940" marR="6940" marT="73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effectLst/>
                          <a:latin typeface="Arial"/>
                        </a:rPr>
                        <a:t> 350.000,00 </a:t>
                      </a:r>
                    </a:p>
                  </a:txBody>
                  <a:tcPr marL="6940" marR="6940" marT="73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effectLst/>
                          <a:latin typeface="Arial"/>
                        </a:rPr>
                        <a:t> 200.000,00 </a:t>
                      </a:r>
                    </a:p>
                  </a:txBody>
                  <a:tcPr marL="6940" marR="6940" marT="73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effectLst/>
                          <a:latin typeface="Arial"/>
                        </a:rPr>
                        <a:t> 150.000,00 </a:t>
                      </a:r>
                    </a:p>
                  </a:txBody>
                  <a:tcPr marL="6940" marR="6940" marT="73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effectLst/>
                          <a:latin typeface="Arial"/>
                        </a:rPr>
                        <a:t> 60.000,00 </a:t>
                      </a:r>
                    </a:p>
                  </a:txBody>
                  <a:tcPr marL="6940" marR="6940" marT="73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effectLst/>
                          <a:latin typeface="Arial"/>
                        </a:rPr>
                        <a:t> 1.360.000,00 </a:t>
                      </a:r>
                    </a:p>
                  </a:txBody>
                  <a:tcPr marL="6940" marR="6940" marT="73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DB5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0" y="1577068"/>
          <a:ext cx="9144001" cy="477624"/>
        </p:xfrm>
        <a:graphic>
          <a:graphicData uri="http://schemas.openxmlformats.org/drawingml/2006/table">
            <a:tbl>
              <a:tblPr/>
              <a:tblGrid>
                <a:gridCol w="1545808"/>
                <a:gridCol w="873606"/>
                <a:gridCol w="1280263"/>
                <a:gridCol w="1234081"/>
                <a:gridCol w="1049354"/>
                <a:gridCol w="978798"/>
                <a:gridCol w="1041657"/>
                <a:gridCol w="1140434"/>
              </a:tblGrid>
              <a:tr h="47762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OBJETO DE CUSTOS</a:t>
                      </a:r>
                    </a:p>
                  </a:txBody>
                  <a:tcPr marL="6940" marR="6940" marT="7361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MÉTODO CUSTEIO</a:t>
                      </a:r>
                    </a:p>
                  </a:txBody>
                  <a:tcPr marL="6940" marR="6940" marT="7361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 PESSOAL </a:t>
                      </a:r>
                    </a:p>
                  </a:txBody>
                  <a:tcPr marL="6940" marR="6940" marT="7361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 SERVIÇOS </a:t>
                      </a:r>
                    </a:p>
                  </a:txBody>
                  <a:tcPr marL="6940" marR="6940" marT="7361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 ALMX</a:t>
                      </a:r>
                    </a:p>
                  </a:txBody>
                  <a:tcPr marL="6940" marR="6940" marT="7361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 DEPREC.</a:t>
                      </a:r>
                    </a:p>
                  </a:txBody>
                  <a:tcPr marL="6940" marR="6940" marT="7361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 OUTROS </a:t>
                      </a:r>
                    </a:p>
                  </a:txBody>
                  <a:tcPr marL="6940" marR="6940" marT="7361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 TOTAL </a:t>
                      </a:r>
                    </a:p>
                  </a:txBody>
                  <a:tcPr marL="6940" marR="6940" marT="7361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1929223"/>
              </p:ext>
            </p:extLst>
          </p:nvPr>
        </p:nvGraphicFramePr>
        <p:xfrm>
          <a:off x="-8980" y="3243944"/>
          <a:ext cx="9144003" cy="2174422"/>
        </p:xfrm>
        <a:graphic>
          <a:graphicData uri="http://schemas.openxmlformats.org/drawingml/2006/table">
            <a:tbl>
              <a:tblPr/>
              <a:tblGrid>
                <a:gridCol w="1554789"/>
                <a:gridCol w="872323"/>
                <a:gridCol w="1280263"/>
                <a:gridCol w="1226384"/>
                <a:gridCol w="1049354"/>
                <a:gridCol w="978798"/>
                <a:gridCol w="1041657"/>
                <a:gridCol w="1140435"/>
              </a:tblGrid>
              <a:tr h="61776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1.1.1. </a:t>
                      </a:r>
                      <a:r>
                        <a:rPr kumimoji="0" lang="en-US" altLang="pt-BR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Mnt</a:t>
                      </a:r>
                      <a:r>
                        <a:rPr kumimoji="0" lang="en-US" altLang="pt-BR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 Ens. Fund. </a:t>
                      </a:r>
                      <a:r>
                        <a:rPr kumimoji="0" lang="en-US" altLang="pt-BR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Urbano</a:t>
                      </a:r>
                      <a:endParaRPr kumimoji="0" lang="en-US" altLang="pt-BR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6940" marR="6940" marT="736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Direto</a:t>
                      </a:r>
                    </a:p>
                  </a:txBody>
                  <a:tcPr marL="6940" marR="6940" marT="736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 250.000,00 </a:t>
                      </a:r>
                    </a:p>
                  </a:txBody>
                  <a:tcPr marL="6940" marR="6940" marT="736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 200.000,00 </a:t>
                      </a:r>
                    </a:p>
                  </a:txBody>
                  <a:tcPr marL="6940" marR="6940" marT="736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 90.000,00 </a:t>
                      </a:r>
                    </a:p>
                  </a:txBody>
                  <a:tcPr marL="6940" marR="6940" marT="736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 95.000,00 </a:t>
                      </a:r>
                    </a:p>
                  </a:txBody>
                  <a:tcPr marL="6940" marR="6940" marT="736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 20.000,00 </a:t>
                      </a:r>
                    </a:p>
                  </a:txBody>
                  <a:tcPr marL="6940" marR="6940" marT="736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 655.000,00 </a:t>
                      </a:r>
                    </a:p>
                  </a:txBody>
                  <a:tcPr marL="6940" marR="6940" marT="736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DB5C"/>
                    </a:solidFill>
                  </a:tcPr>
                </a:tc>
              </a:tr>
              <a:tr h="57149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1.1.2. Mnt Ens. Fund. Rural</a:t>
                      </a:r>
                    </a:p>
                  </a:txBody>
                  <a:tcPr marL="6940" marR="6940" marT="736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Direto</a:t>
                      </a:r>
                    </a:p>
                  </a:txBody>
                  <a:tcPr marL="6940" marR="6940" marT="736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 200.000,00 </a:t>
                      </a:r>
                    </a:p>
                  </a:txBody>
                  <a:tcPr marL="6940" marR="6940" marT="736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 100.000,00 </a:t>
                      </a:r>
                    </a:p>
                  </a:txBody>
                  <a:tcPr marL="6940" marR="6940" marT="736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 85.000,00 </a:t>
                      </a:r>
                    </a:p>
                  </a:txBody>
                  <a:tcPr marL="6940" marR="6940" marT="736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 40.000,00 </a:t>
                      </a:r>
                    </a:p>
                  </a:txBody>
                  <a:tcPr marL="6940" marR="6940" marT="736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 15.000,00 </a:t>
                      </a:r>
                    </a:p>
                  </a:txBody>
                  <a:tcPr marL="6940" marR="6940" marT="736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 440.000,00 </a:t>
                      </a:r>
                    </a:p>
                  </a:txBody>
                  <a:tcPr marL="6940" marR="6940" marT="736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DB5C"/>
                    </a:solidFill>
                  </a:tcPr>
                </a:tc>
              </a:tr>
              <a:tr h="47762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1.1.3. </a:t>
                      </a:r>
                      <a:r>
                        <a:rPr kumimoji="0" lang="en-US" altLang="pt-BR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Custo</a:t>
                      </a:r>
                      <a:r>
                        <a:rPr kumimoji="0" lang="en-US" altLang="pt-BR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 </a:t>
                      </a:r>
                      <a:r>
                        <a:rPr kumimoji="0" lang="en-US" altLang="pt-BR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Indireto</a:t>
                      </a:r>
                      <a:r>
                        <a:rPr kumimoji="0" lang="en-US" altLang="pt-BR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940" marR="6940" marT="736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pt-BR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6940" marR="6940" marT="736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 150.000,00 </a:t>
                      </a:r>
                    </a:p>
                  </a:txBody>
                  <a:tcPr marL="6940" marR="6940" marT="736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 50.000,00 </a:t>
                      </a:r>
                    </a:p>
                  </a:txBody>
                  <a:tcPr marL="6940" marR="6940" marT="736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 25.000,00 </a:t>
                      </a:r>
                    </a:p>
                  </a:txBody>
                  <a:tcPr marL="6940" marR="6940" marT="736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 15.000,00 </a:t>
                      </a:r>
                    </a:p>
                  </a:txBody>
                  <a:tcPr marL="6940" marR="6940" marT="736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 25.000,00 </a:t>
                      </a:r>
                    </a:p>
                  </a:txBody>
                  <a:tcPr marL="6940" marR="6940" marT="736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 265.000,00 </a:t>
                      </a:r>
                    </a:p>
                  </a:txBody>
                  <a:tcPr marL="6940" marR="6940" marT="736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DB5C"/>
                    </a:solidFill>
                  </a:tcPr>
                </a:tc>
              </a:tr>
              <a:tr h="50754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pt-BR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6940" marR="6940" marT="736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pt-BR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6940" marR="6940" marT="736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pt-BR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6940" marR="6940" marT="736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pt-BR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6940" marR="6940" marT="736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pt-BR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6940" marR="6940" marT="736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pt-BR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6940" marR="6940" marT="736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pt-BR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6940" marR="6940" marT="7360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 1.360.000,00 </a:t>
                      </a:r>
                    </a:p>
                  </a:txBody>
                  <a:tcPr marL="6940" marR="6940" marT="736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DB5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6414" y="219075"/>
          <a:ext cx="6568081" cy="1176437"/>
        </p:xfrm>
        <a:graphic>
          <a:graphicData uri="http://schemas.openxmlformats.org/drawingml/2006/table">
            <a:tbl>
              <a:tblPr/>
              <a:tblGrid>
                <a:gridCol w="2909455"/>
                <a:gridCol w="3142929"/>
                <a:gridCol w="57727"/>
                <a:gridCol w="457970"/>
              </a:tblGrid>
              <a:tr h="246290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EXEMPLO: SISTEMA DE CUSTOS PARA UMA SECRETARIA DE EDUCAÇÃO</a:t>
                      </a:r>
                    </a:p>
                  </a:txBody>
                  <a:tcPr marL="10263" marR="10263" marT="1084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pt-B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10263" marR="10263" marT="1084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pt-B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10263" marR="10263" marT="1084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629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MÉTODO DE CUSTEIO:</a:t>
                      </a:r>
                    </a:p>
                  </a:txBody>
                  <a:tcPr marL="10263" marR="10263" marT="1084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 DIRETO </a:t>
                      </a:r>
                    </a:p>
                  </a:txBody>
                  <a:tcPr marL="10263" marR="10263" marT="1084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pt-B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10263" marR="10263" marT="1084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pt-B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10263" marR="10263" marT="1084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629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SISTEMA DE CUSTEIO:</a:t>
                      </a:r>
                    </a:p>
                  </a:txBody>
                  <a:tcPr marL="10263" marR="10263" marT="1084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 CUSTO HISTÓRICO </a:t>
                      </a:r>
                    </a:p>
                  </a:txBody>
                  <a:tcPr marL="10263" marR="10263" marT="1084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pt-B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10263" marR="10263" marT="1084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4629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SISTEMA DE ACUMULAÇÃO:</a:t>
                      </a:r>
                    </a:p>
                  </a:txBody>
                  <a:tcPr marL="10263" marR="10263" marT="1084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 CONTÍNUO </a:t>
                      </a:r>
                    </a:p>
                  </a:txBody>
                  <a:tcPr marL="10263" marR="10263" marT="1084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pt-B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10263" marR="10263" marT="1084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pt-B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10263" marR="10263" marT="1084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Retângulo 9"/>
          <p:cNvSpPr/>
          <p:nvPr/>
        </p:nvSpPr>
        <p:spPr>
          <a:xfrm>
            <a:off x="6732240" y="6356350"/>
            <a:ext cx="2411761" cy="435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 smtClean="0">
                <a:solidFill>
                  <a:schemeClr val="tx1"/>
                </a:solidFill>
              </a:rPr>
              <a:t>FONTE: JOÃO EUDES</a:t>
            </a:r>
            <a:endParaRPr lang="pt-BR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0" y="1762125"/>
          <a:ext cx="9144001" cy="477624"/>
        </p:xfrm>
        <a:graphic>
          <a:graphicData uri="http://schemas.openxmlformats.org/drawingml/2006/table">
            <a:tbl>
              <a:tblPr/>
              <a:tblGrid>
                <a:gridCol w="1545808"/>
                <a:gridCol w="873606"/>
                <a:gridCol w="1280263"/>
                <a:gridCol w="1234081"/>
                <a:gridCol w="1049354"/>
                <a:gridCol w="978798"/>
                <a:gridCol w="1041657"/>
                <a:gridCol w="1140434"/>
              </a:tblGrid>
              <a:tr h="47762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OBJETO DE CUSTOS</a:t>
                      </a:r>
                    </a:p>
                  </a:txBody>
                  <a:tcPr marL="6940" marR="6940" marT="7361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MÉTODO CUSTEIO</a:t>
                      </a:r>
                    </a:p>
                  </a:txBody>
                  <a:tcPr marL="6940" marR="6940" marT="7361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 PESSOAL </a:t>
                      </a:r>
                    </a:p>
                  </a:txBody>
                  <a:tcPr marL="6940" marR="6940" marT="7361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 SERVIÇOS </a:t>
                      </a:r>
                    </a:p>
                  </a:txBody>
                  <a:tcPr marL="6940" marR="6940" marT="7361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 ALMX</a:t>
                      </a:r>
                    </a:p>
                  </a:txBody>
                  <a:tcPr marL="6940" marR="6940" marT="7361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 DEPREC.</a:t>
                      </a:r>
                    </a:p>
                  </a:txBody>
                  <a:tcPr marL="6940" marR="6940" marT="7361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 OUTROS </a:t>
                      </a:r>
                    </a:p>
                  </a:txBody>
                  <a:tcPr marL="6940" marR="6940" marT="7361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 TOTAL </a:t>
                      </a:r>
                    </a:p>
                  </a:txBody>
                  <a:tcPr marL="6940" marR="6940" marT="7361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" y="2564947"/>
          <a:ext cx="9143999" cy="678996"/>
        </p:xfrm>
        <a:graphic>
          <a:graphicData uri="http://schemas.openxmlformats.org/drawingml/2006/table">
            <a:tbl>
              <a:tblPr/>
              <a:tblGrid>
                <a:gridCol w="1546209"/>
                <a:gridCol w="872824"/>
                <a:gridCol w="1280142"/>
                <a:gridCol w="1235192"/>
                <a:gridCol w="1048554"/>
                <a:gridCol w="979163"/>
                <a:gridCol w="1040843"/>
                <a:gridCol w="1141072"/>
              </a:tblGrid>
              <a:tr h="6789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effectLst/>
                          <a:latin typeface="Arial"/>
                        </a:rPr>
                        <a:t>1.1.1. </a:t>
                      </a:r>
                      <a:r>
                        <a:rPr lang="en-US" sz="1500" b="1" i="0" u="none" strike="noStrike" dirty="0" err="1">
                          <a:effectLst/>
                          <a:latin typeface="Arial"/>
                        </a:rPr>
                        <a:t>Mnt</a:t>
                      </a:r>
                      <a:r>
                        <a:rPr lang="en-US" sz="1500" b="1" i="0" u="none" strike="noStrike" dirty="0">
                          <a:effectLst/>
                          <a:latin typeface="Arial"/>
                        </a:rPr>
                        <a:t> Ens. Fund. </a:t>
                      </a:r>
                      <a:r>
                        <a:rPr lang="en-US" sz="1500" b="1" i="0" u="none" strike="noStrike" dirty="0" err="1">
                          <a:effectLst/>
                          <a:latin typeface="Arial"/>
                        </a:rPr>
                        <a:t>Urbano</a:t>
                      </a:r>
                      <a:endParaRPr lang="en-US" sz="1500" b="1" i="0" u="none" strike="noStrike" dirty="0">
                        <a:effectLst/>
                        <a:latin typeface="Arial"/>
                      </a:endParaRPr>
                    </a:p>
                  </a:txBody>
                  <a:tcPr marL="6940" marR="6940" marT="73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effectLst/>
                          <a:latin typeface="Arial"/>
                        </a:rPr>
                        <a:t>Direto</a:t>
                      </a:r>
                    </a:p>
                  </a:txBody>
                  <a:tcPr marL="6940" marR="6940" marT="73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effectLst/>
                          <a:latin typeface="Arial"/>
                        </a:rPr>
                        <a:t> 250.000,00 </a:t>
                      </a:r>
                    </a:p>
                  </a:txBody>
                  <a:tcPr marL="6940" marR="6940" marT="73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effectLst/>
                          <a:latin typeface="Arial"/>
                        </a:rPr>
                        <a:t> 200.000,00 </a:t>
                      </a:r>
                    </a:p>
                  </a:txBody>
                  <a:tcPr marL="6940" marR="6940" marT="73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effectLst/>
                          <a:latin typeface="Arial"/>
                        </a:rPr>
                        <a:t> 90.000,00 </a:t>
                      </a:r>
                    </a:p>
                  </a:txBody>
                  <a:tcPr marL="6940" marR="6940" marT="73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effectLst/>
                          <a:latin typeface="Arial"/>
                        </a:rPr>
                        <a:t> 95.000,00 </a:t>
                      </a:r>
                    </a:p>
                  </a:txBody>
                  <a:tcPr marL="6940" marR="6940" marT="73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effectLst/>
                          <a:latin typeface="Arial"/>
                        </a:rPr>
                        <a:t> 20.000,00 </a:t>
                      </a:r>
                    </a:p>
                  </a:txBody>
                  <a:tcPr marL="6940" marR="6940" marT="73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effectLst/>
                          <a:latin typeface="Arial"/>
                        </a:rPr>
                        <a:t> 655.000,00 </a:t>
                      </a:r>
                    </a:p>
                  </a:txBody>
                  <a:tcPr marL="6940" marR="6940" marT="73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DB5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5639540"/>
              </p:ext>
            </p:extLst>
          </p:nvPr>
        </p:nvGraphicFramePr>
        <p:xfrm>
          <a:off x="0" y="3560990"/>
          <a:ext cx="9144001" cy="2040219"/>
        </p:xfrm>
        <a:graphic>
          <a:graphicData uri="http://schemas.openxmlformats.org/drawingml/2006/table">
            <a:tbl>
              <a:tblPr/>
              <a:tblGrid>
                <a:gridCol w="1545808"/>
                <a:gridCol w="873606"/>
                <a:gridCol w="1280263"/>
                <a:gridCol w="1234081"/>
                <a:gridCol w="1049354"/>
                <a:gridCol w="978798"/>
                <a:gridCol w="1041657"/>
                <a:gridCol w="1140434"/>
              </a:tblGrid>
              <a:tr h="36199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1.1.1.1.  Escola X</a:t>
                      </a:r>
                    </a:p>
                  </a:txBody>
                  <a:tcPr marL="6940" marR="6940" marT="7361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Direto</a:t>
                      </a:r>
                    </a:p>
                  </a:txBody>
                  <a:tcPr marL="6940" marR="6940" marT="7361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 110.000,00 </a:t>
                      </a:r>
                    </a:p>
                  </a:txBody>
                  <a:tcPr marL="6940" marR="6940" marT="7361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 90.000,00 </a:t>
                      </a:r>
                    </a:p>
                  </a:txBody>
                  <a:tcPr marL="6940" marR="6940" marT="7361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 45.000,00 </a:t>
                      </a:r>
                    </a:p>
                  </a:txBody>
                  <a:tcPr marL="6940" marR="6940" marT="7361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 50.000,00 </a:t>
                      </a:r>
                    </a:p>
                  </a:txBody>
                  <a:tcPr marL="6940" marR="6940" marT="7361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 10.000,00 </a:t>
                      </a:r>
                    </a:p>
                  </a:txBody>
                  <a:tcPr marL="6940" marR="6940" marT="7361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 305.000,00 </a:t>
                      </a:r>
                    </a:p>
                  </a:txBody>
                  <a:tcPr marL="6940" marR="6940" marT="7361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DB5C"/>
                    </a:solidFill>
                  </a:tcPr>
                </a:tc>
              </a:tr>
              <a:tr h="43140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1.1.1.2.  Escola Y</a:t>
                      </a:r>
                    </a:p>
                  </a:txBody>
                  <a:tcPr marL="6940" marR="6940" marT="7361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Direto</a:t>
                      </a:r>
                    </a:p>
                  </a:txBody>
                  <a:tcPr marL="6940" marR="6940" marT="7361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 115.000,00 </a:t>
                      </a:r>
                    </a:p>
                  </a:txBody>
                  <a:tcPr marL="6940" marR="6940" marT="7361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 95.000,00 </a:t>
                      </a:r>
                    </a:p>
                  </a:txBody>
                  <a:tcPr marL="6940" marR="6940" marT="7361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 40.000,00 </a:t>
                      </a:r>
                    </a:p>
                  </a:txBody>
                  <a:tcPr marL="6940" marR="6940" marT="7361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 35.000,00 </a:t>
                      </a:r>
                    </a:p>
                  </a:txBody>
                  <a:tcPr marL="6940" marR="6940" marT="7361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 8.000,00 </a:t>
                      </a:r>
                    </a:p>
                  </a:txBody>
                  <a:tcPr marL="6940" marR="6940" marT="7361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 293.000,00 </a:t>
                      </a:r>
                    </a:p>
                  </a:txBody>
                  <a:tcPr marL="6940" marR="6940" marT="7361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DB5C"/>
                    </a:solidFill>
                  </a:tcPr>
                </a:tc>
              </a:tr>
              <a:tr h="7128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1.1.1.3. </a:t>
                      </a:r>
                      <a:r>
                        <a:rPr kumimoji="0" lang="en-US" altLang="pt-BR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Custo</a:t>
                      </a:r>
                      <a:r>
                        <a:rPr kumimoji="0" lang="en-US" altLang="pt-BR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 </a:t>
                      </a:r>
                      <a:r>
                        <a:rPr kumimoji="0" lang="en-US" altLang="pt-BR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Indireto</a:t>
                      </a:r>
                      <a:endParaRPr kumimoji="0" lang="en-US" altLang="pt-BR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6940" marR="6940" marT="7361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pt-BR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6940" marR="6940" marT="7361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 20.000,00 </a:t>
                      </a:r>
                    </a:p>
                  </a:txBody>
                  <a:tcPr marL="6940" marR="6940" marT="7361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 15.000,00 </a:t>
                      </a:r>
                    </a:p>
                  </a:txBody>
                  <a:tcPr marL="6940" marR="6940" marT="7361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 10.000,00 </a:t>
                      </a:r>
                    </a:p>
                  </a:txBody>
                  <a:tcPr marL="6940" marR="6940" marT="7361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 5.000,00 </a:t>
                      </a:r>
                    </a:p>
                  </a:txBody>
                  <a:tcPr marL="6940" marR="6940" marT="7361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 7.000,00 </a:t>
                      </a:r>
                    </a:p>
                  </a:txBody>
                  <a:tcPr marL="6940" marR="6940" marT="7361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 57.000,00 </a:t>
                      </a:r>
                    </a:p>
                  </a:txBody>
                  <a:tcPr marL="6940" marR="6940" marT="7361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DB5C"/>
                    </a:solidFill>
                  </a:tcPr>
                </a:tc>
              </a:tr>
              <a:tr h="43140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pt-BR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6940" marR="6940" marT="7361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pt-BR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6940" marR="6940" marT="7361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pt-BR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6940" marR="6940" marT="7361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pt-BR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6940" marR="6940" marT="7361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pt-BR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6940" marR="6940" marT="7361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pt-BR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6940" marR="6940" marT="7361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pt-BR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6940" marR="6940" marT="7361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 655.000,00 </a:t>
                      </a:r>
                    </a:p>
                  </a:txBody>
                  <a:tcPr marL="6940" marR="6940" marT="7361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DB5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65546" y="281668"/>
          <a:ext cx="6568081" cy="1176437"/>
        </p:xfrm>
        <a:graphic>
          <a:graphicData uri="http://schemas.openxmlformats.org/drawingml/2006/table">
            <a:tbl>
              <a:tblPr/>
              <a:tblGrid>
                <a:gridCol w="2909455"/>
                <a:gridCol w="3142929"/>
                <a:gridCol w="57727"/>
                <a:gridCol w="457970"/>
              </a:tblGrid>
              <a:tr h="246290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EXEMPLO: SISTEMA DE CUSTOS PARA UMA SECRETARIA DE EDUCAÇÃO</a:t>
                      </a:r>
                    </a:p>
                  </a:txBody>
                  <a:tcPr marL="10263" marR="10263" marT="1084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pt-B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10263" marR="10263" marT="1084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pt-B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10263" marR="10263" marT="1084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629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MÉTODO DE CUSTEIO:</a:t>
                      </a:r>
                    </a:p>
                  </a:txBody>
                  <a:tcPr marL="10263" marR="10263" marT="1084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 DIRETO </a:t>
                      </a:r>
                    </a:p>
                  </a:txBody>
                  <a:tcPr marL="10263" marR="10263" marT="1084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pt-B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10263" marR="10263" marT="1084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pt-B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10263" marR="10263" marT="1084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629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SISTEMA DE CUSTEIO:</a:t>
                      </a:r>
                    </a:p>
                  </a:txBody>
                  <a:tcPr marL="10263" marR="10263" marT="1084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 CUSTO HISTÓRICO </a:t>
                      </a:r>
                    </a:p>
                  </a:txBody>
                  <a:tcPr marL="10263" marR="10263" marT="1084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pt-B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10263" marR="10263" marT="1084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4629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SISTEMA DE ACUMULAÇÃO:</a:t>
                      </a:r>
                    </a:p>
                  </a:txBody>
                  <a:tcPr marL="10263" marR="10263" marT="1084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 CONTÍNUO </a:t>
                      </a:r>
                    </a:p>
                  </a:txBody>
                  <a:tcPr marL="10263" marR="10263" marT="1084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pt-B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10263" marR="10263" marT="1084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pt-BR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10263" marR="10263" marT="1084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Retângulo 8"/>
          <p:cNvSpPr/>
          <p:nvPr/>
        </p:nvSpPr>
        <p:spPr>
          <a:xfrm>
            <a:off x="6732240" y="6356350"/>
            <a:ext cx="2411761" cy="435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 smtClean="0">
                <a:solidFill>
                  <a:schemeClr val="tx1"/>
                </a:solidFill>
              </a:rPr>
              <a:t>FONTE: JOÃO EUDES</a:t>
            </a:r>
            <a:endParaRPr lang="pt-BR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19950C6-5602-4159-9A54-B34F7D06FA40}" type="slidenum">
              <a:rPr lang="pt-BR" altLang="pt-BR"/>
              <a:pPr/>
              <a:t>32</a:t>
            </a:fld>
            <a:endParaRPr lang="pt-BR" altLang="pt-BR"/>
          </a:p>
        </p:txBody>
      </p:sp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610626" y="1268186"/>
            <a:ext cx="8076687" cy="4524293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/>
            <a:ext uri="{91240B29-F687-4f45-9708-019B960494DF}"/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15" tIns="45709" rIns="91415" bIns="45709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  <a:defRPr/>
            </a:pPr>
            <a:r>
              <a:rPr lang="en-US" altLang="pt-BR" b="1" u="sng" dirty="0" smtClean="0">
                <a:solidFill>
                  <a:srgbClr val="FF0000"/>
                </a:solidFill>
                <a:cs typeface="Arial" panose="020B0604020202020204" pitchFamily="34" charset="0"/>
              </a:rPr>
              <a:t>GESTÃO ESTRATÉGICA DE CUSTOS</a:t>
            </a:r>
          </a:p>
          <a:p>
            <a:pPr algn="ctr" eaLnBrk="1" hangingPunct="1">
              <a:lnSpc>
                <a:spcPct val="150000"/>
              </a:lnSpc>
              <a:defRPr/>
            </a:pPr>
            <a:r>
              <a:rPr lang="en-US" altLang="pt-BR" b="1" u="sng" dirty="0" smtClean="0">
                <a:cs typeface="Arial" panose="020B0604020202020204" pitchFamily="34" charset="0"/>
              </a:rPr>
              <a:t>ATRAVÉS DAS VARIÁVEIS MÚLTIPLAS, TAIS COMO:</a:t>
            </a:r>
          </a:p>
          <a:p>
            <a:pPr algn="ctr" eaLnBrk="1" hangingPunct="1">
              <a:lnSpc>
                <a:spcPct val="150000"/>
              </a:lnSpc>
              <a:defRPr/>
            </a:pPr>
            <a:r>
              <a:rPr lang="en-US" altLang="pt-BR" b="1" u="sng" dirty="0" smtClean="0">
                <a:cs typeface="Arial" panose="020B0604020202020204" pitchFamily="34" charset="0"/>
              </a:rPr>
              <a:t>CUSTO ORÇADO</a:t>
            </a:r>
          </a:p>
          <a:p>
            <a:pPr algn="ctr" eaLnBrk="1" hangingPunct="1">
              <a:lnSpc>
                <a:spcPct val="150000"/>
              </a:lnSpc>
              <a:defRPr/>
            </a:pPr>
            <a:r>
              <a:rPr lang="en-US" altLang="pt-BR" b="1" u="sng" dirty="0" smtClean="0">
                <a:cs typeface="Arial" panose="020B0604020202020204" pitchFamily="34" charset="0"/>
              </a:rPr>
              <a:t>CUSTO DE OPORTUNIDADE</a:t>
            </a:r>
          </a:p>
          <a:p>
            <a:pPr algn="ctr" eaLnBrk="1" hangingPunct="1">
              <a:lnSpc>
                <a:spcPct val="150000"/>
              </a:lnSpc>
              <a:defRPr/>
            </a:pPr>
            <a:r>
              <a:rPr lang="en-US" altLang="pt-BR" b="1" u="sng" dirty="0" smtClean="0">
                <a:cs typeface="Arial" panose="020B0604020202020204" pitchFamily="34" charset="0"/>
              </a:rPr>
              <a:t>METAS FÍSICAS</a:t>
            </a:r>
          </a:p>
          <a:p>
            <a:pPr algn="ctr" eaLnBrk="1" hangingPunct="1">
              <a:lnSpc>
                <a:spcPct val="150000"/>
              </a:lnSpc>
              <a:defRPr/>
            </a:pPr>
            <a:r>
              <a:rPr lang="en-US" altLang="pt-BR" b="1" u="sng" dirty="0" smtClean="0">
                <a:cs typeface="Arial" panose="020B0604020202020204" pitchFamily="34" charset="0"/>
              </a:rPr>
              <a:t>PADRÃO DE QUALIDADE</a:t>
            </a:r>
          </a:p>
          <a:p>
            <a:pPr algn="ctr" eaLnBrk="1" hangingPunct="1">
              <a:lnSpc>
                <a:spcPct val="150000"/>
              </a:lnSpc>
              <a:defRPr/>
            </a:pPr>
            <a:r>
              <a:rPr lang="en-US" altLang="pt-BR" b="1" u="sng" dirty="0" smtClean="0">
                <a:cs typeface="Arial" panose="020B0604020202020204" pitchFamily="34" charset="0"/>
              </a:rPr>
              <a:t>INDICADORES DE IMPACTO SOCIAL</a:t>
            </a:r>
          </a:p>
          <a:p>
            <a:pPr algn="ctr" eaLnBrk="1" hangingPunct="1">
              <a:lnSpc>
                <a:spcPct val="150000"/>
              </a:lnSpc>
              <a:defRPr/>
            </a:pPr>
            <a:r>
              <a:rPr lang="en-US" altLang="pt-BR" b="1" u="sng" dirty="0" smtClean="0">
                <a:cs typeface="Arial" panose="020B0604020202020204" pitchFamily="34" charset="0"/>
              </a:rPr>
              <a:t>ETC.</a:t>
            </a:r>
            <a:endParaRPr lang="en-US" altLang="pt-BR" b="1" u="sng" dirty="0">
              <a:cs typeface="Arial" panose="020B0604020202020204" pitchFamily="34" charset="0"/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0" y="0"/>
            <a:ext cx="9144000" cy="620486"/>
          </a:xfrm>
          <a:prstGeom prst="rect">
            <a:avLst/>
          </a:prstGeom>
          <a:solidFill>
            <a:srgbClr val="002060"/>
          </a:solidFill>
          <a:ln>
            <a:solidFill>
              <a:schemeClr val="tx2"/>
            </a:solidFill>
          </a:ln>
        </p:spPr>
        <p:txBody>
          <a:bodyPr lIns="75743" tIns="37871" rIns="75743" bIns="37871">
            <a:norm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SEGUNDO  PASSO</a:t>
            </a:r>
            <a:endParaRPr lang="pt-BR" sz="28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74D5F84-3CE0-4ED2-AA7C-592EA0802ABB}" type="slidenum">
              <a:rPr lang="pt-BR" altLang="pt-BR"/>
              <a:pPr/>
              <a:t>33</a:t>
            </a:fld>
            <a:endParaRPr lang="pt-BR" altLang="pt-BR" dirty="0"/>
          </a:p>
        </p:txBody>
      </p:sp>
      <p:sp>
        <p:nvSpPr>
          <p:cNvPr id="64515" name="CaixaDeTexto 3"/>
          <p:cNvSpPr txBox="1">
            <a:spLocks noChangeArrowheads="1"/>
          </p:cNvSpPr>
          <p:nvPr/>
        </p:nvSpPr>
        <p:spPr bwMode="auto">
          <a:xfrm>
            <a:off x="790222" y="466726"/>
            <a:ext cx="7850909" cy="79976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lIns="75746" tIns="37873" rIns="75746" bIns="37873">
            <a:spAutoFit/>
          </a:bodyPr>
          <a:lstStyle/>
          <a:p>
            <a:pPr algn="ctr" eaLnBrk="1" hangingPunct="1"/>
            <a:r>
              <a:rPr lang="pt-BR" altLang="pt-BR" sz="2700" b="1" dirty="0">
                <a:solidFill>
                  <a:srgbClr val="000000"/>
                </a:solidFill>
              </a:rPr>
              <a:t>MÓDULO DE ANÁLISE E RELATÓRIOS</a:t>
            </a:r>
          </a:p>
          <a:p>
            <a:pPr algn="ctr" eaLnBrk="1" hangingPunct="1"/>
            <a:r>
              <a:rPr lang="pt-BR" altLang="pt-BR" sz="2000" b="1" dirty="0">
                <a:solidFill>
                  <a:srgbClr val="FF0000"/>
                </a:solidFill>
              </a:rPr>
              <a:t>FERRAMENTA  DE INTELIGÊNCIA</a:t>
            </a:r>
          </a:p>
        </p:txBody>
      </p:sp>
      <p:sp>
        <p:nvSpPr>
          <p:cNvPr id="8" name="Cube 7"/>
          <p:cNvSpPr>
            <a:spLocks noChangeArrowheads="1"/>
          </p:cNvSpPr>
          <p:nvPr/>
        </p:nvSpPr>
        <p:spPr bwMode="auto">
          <a:xfrm>
            <a:off x="3989596" y="2379890"/>
            <a:ext cx="1397000" cy="1481817"/>
          </a:xfrm>
          <a:prstGeom prst="cube">
            <a:avLst>
              <a:gd name="adj" fmla="val 25000"/>
            </a:avLst>
          </a:prstGeom>
          <a:solidFill>
            <a:srgbClr val="FFFF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75749" tIns="37874" rIns="75749" bIns="37874"/>
          <a:lstStyle/>
          <a:p>
            <a:pPr eaLnBrk="1" hangingPunct="1"/>
            <a:endParaRPr lang="en-US" altLang="pt-BR" sz="1300" b="1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 rot="321565">
            <a:off x="5005160" y="2662517"/>
            <a:ext cx="2057904" cy="47659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 lIns="75749" tIns="37874" rIns="75749" bIns="37874">
            <a:spAutoFit/>
          </a:bodyPr>
          <a:lstStyle/>
          <a:p>
            <a:pPr algn="ctr" eaLnBrk="1" hangingPunct="1"/>
            <a:r>
              <a:rPr lang="en-US" altLang="pt-BR" sz="1300" b="1" dirty="0">
                <a:solidFill>
                  <a:srgbClr val="000000"/>
                </a:solidFill>
              </a:rPr>
              <a:t> CUSTO  EXECUTADO R$ </a:t>
            </a:r>
            <a:r>
              <a:rPr lang="en-US" altLang="pt-BR" sz="1300" b="1" dirty="0" smtClean="0">
                <a:solidFill>
                  <a:srgbClr val="000000"/>
                </a:solidFill>
              </a:rPr>
              <a:t>???</a:t>
            </a:r>
          </a:p>
          <a:p>
            <a:pPr algn="ctr" eaLnBrk="1" hangingPunct="1"/>
            <a:r>
              <a:rPr lang="en-US" altLang="pt-BR" sz="1300" b="1" dirty="0" smtClean="0">
                <a:solidFill>
                  <a:srgbClr val="000000"/>
                </a:solidFill>
              </a:rPr>
              <a:t>(´</a:t>
            </a:r>
            <a:r>
              <a:rPr lang="en-US" altLang="pt-BR" sz="1300" b="1" dirty="0" err="1" smtClean="0">
                <a:solidFill>
                  <a:srgbClr val="000000"/>
                </a:solidFill>
              </a:rPr>
              <a:t>Módulo</a:t>
            </a:r>
            <a:r>
              <a:rPr lang="en-US" altLang="pt-BR" sz="1300" b="1" dirty="0" smtClean="0">
                <a:solidFill>
                  <a:srgbClr val="000000"/>
                </a:solidFill>
              </a:rPr>
              <a:t> de </a:t>
            </a:r>
            <a:r>
              <a:rPr lang="en-US" altLang="pt-BR" sz="1300" b="1" dirty="0" err="1" smtClean="0">
                <a:solidFill>
                  <a:srgbClr val="000000"/>
                </a:solidFill>
              </a:rPr>
              <a:t>Apuração</a:t>
            </a:r>
            <a:r>
              <a:rPr lang="en-US" altLang="pt-BR" sz="1300" b="1" dirty="0" smtClean="0">
                <a:solidFill>
                  <a:srgbClr val="000000"/>
                </a:solidFill>
              </a:rPr>
              <a:t>)  </a:t>
            </a:r>
            <a:endParaRPr lang="en-US" altLang="pt-BR" sz="1300" b="1" dirty="0">
              <a:solidFill>
                <a:srgbClr val="000000"/>
              </a:solidFill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 rot="1297979">
            <a:off x="5392842" y="3588045"/>
            <a:ext cx="1267770" cy="276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5749" tIns="37874" rIns="75749" bIns="37874">
            <a:spAutoFit/>
          </a:bodyPr>
          <a:lstStyle/>
          <a:p>
            <a:pPr eaLnBrk="1" hangingPunct="1"/>
            <a:r>
              <a:rPr lang="en-US" altLang="pt-BR" sz="1300" b="1" dirty="0">
                <a:solidFill>
                  <a:srgbClr val="FF0000"/>
                </a:solidFill>
              </a:rPr>
              <a:t>CUSTO ORÇADO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 rot="-1517270">
            <a:off x="5441441" y="2024585"/>
            <a:ext cx="949927" cy="276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5749" tIns="37874" rIns="75749" bIns="37874">
            <a:spAutoFit/>
          </a:bodyPr>
          <a:lstStyle/>
          <a:p>
            <a:pPr eaLnBrk="1" hangingPunct="1"/>
            <a:r>
              <a:rPr lang="en-US" altLang="pt-BR" sz="1300" b="1" dirty="0">
                <a:solidFill>
                  <a:srgbClr val="000000"/>
                </a:solidFill>
              </a:rPr>
              <a:t>VARIÁVEL Y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 rot="-1344749">
            <a:off x="2929021" y="3962242"/>
            <a:ext cx="943515" cy="276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5749" tIns="37874" rIns="75749" bIns="37874">
            <a:spAutoFit/>
          </a:bodyPr>
          <a:lstStyle/>
          <a:p>
            <a:pPr eaLnBrk="1" hangingPunct="1"/>
            <a:r>
              <a:rPr lang="en-US" altLang="pt-BR" sz="1300" b="1" dirty="0">
                <a:solidFill>
                  <a:srgbClr val="000000"/>
                </a:solidFill>
              </a:rPr>
              <a:t>VARIÁVEL Z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 rot="2979335">
            <a:off x="4887849" y="4164989"/>
            <a:ext cx="1023152" cy="276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5749" tIns="37874" rIns="75749" bIns="37874">
            <a:spAutoFit/>
          </a:bodyPr>
          <a:lstStyle/>
          <a:p>
            <a:pPr eaLnBrk="1" hangingPunct="1"/>
            <a:r>
              <a:rPr lang="en-US" altLang="pt-BR" sz="1300" b="1" dirty="0">
                <a:solidFill>
                  <a:srgbClr val="FF0000"/>
                </a:solidFill>
              </a:rPr>
              <a:t>META FÍSICA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 rot="2028122">
            <a:off x="3295286" y="1861299"/>
            <a:ext cx="1052519" cy="276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5749" tIns="37874" rIns="75749" bIns="37874">
            <a:spAutoFit/>
          </a:bodyPr>
          <a:lstStyle/>
          <a:p>
            <a:pPr eaLnBrk="1" hangingPunct="1"/>
            <a:r>
              <a:rPr lang="en-US" altLang="pt-BR" sz="1300" b="1" dirty="0">
                <a:solidFill>
                  <a:srgbClr val="000000"/>
                </a:solidFill>
              </a:rPr>
              <a:t>VARIÁVEL  W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 rot="556837">
            <a:off x="2904649" y="2649833"/>
            <a:ext cx="956339" cy="276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5749" tIns="37874" rIns="75749" bIns="37874">
            <a:spAutoFit/>
          </a:bodyPr>
          <a:lstStyle/>
          <a:p>
            <a:pPr eaLnBrk="1" hangingPunct="1"/>
            <a:r>
              <a:rPr lang="en-US" altLang="pt-BR" sz="1300" b="1" dirty="0">
                <a:solidFill>
                  <a:srgbClr val="000000"/>
                </a:solidFill>
              </a:rPr>
              <a:t>VARIÁVEL  J</a:t>
            </a:r>
          </a:p>
        </p:txBody>
      </p:sp>
      <p:cxnSp>
        <p:nvCxnSpPr>
          <p:cNvPr id="20" name="Straight Connector 19"/>
          <p:cNvCxnSpPr>
            <a:cxnSpLocks noChangeShapeType="1"/>
          </p:cNvCxnSpPr>
          <p:nvPr/>
        </p:nvCxnSpPr>
        <p:spPr bwMode="auto">
          <a:xfrm flipV="1">
            <a:off x="3931870" y="3490233"/>
            <a:ext cx="407939" cy="3714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28" name="Straight Connector 27"/>
          <p:cNvCxnSpPr>
            <a:cxnSpLocks noChangeShapeType="1"/>
          </p:cNvCxnSpPr>
          <p:nvPr/>
        </p:nvCxnSpPr>
        <p:spPr bwMode="auto">
          <a:xfrm>
            <a:off x="4339808" y="2379890"/>
            <a:ext cx="0" cy="111034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31" name="Straight Connector 30"/>
          <p:cNvCxnSpPr>
            <a:cxnSpLocks noChangeShapeType="1"/>
          </p:cNvCxnSpPr>
          <p:nvPr/>
        </p:nvCxnSpPr>
        <p:spPr bwMode="auto">
          <a:xfrm>
            <a:off x="4339808" y="3490233"/>
            <a:ext cx="10467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sp>
        <p:nvSpPr>
          <p:cNvPr id="37" name="TextBox 36"/>
          <p:cNvSpPr txBox="1">
            <a:spLocks noChangeArrowheads="1"/>
          </p:cNvSpPr>
          <p:nvPr/>
        </p:nvSpPr>
        <p:spPr bwMode="auto">
          <a:xfrm rot="556837">
            <a:off x="4163294" y="3299201"/>
            <a:ext cx="358162" cy="35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5749" tIns="37874" rIns="75749" bIns="37874">
            <a:spAutoFit/>
          </a:bodyPr>
          <a:lstStyle/>
          <a:p>
            <a:pPr eaLnBrk="1" hangingPunct="1"/>
            <a:r>
              <a:rPr lang="en-US" altLang="pt-BR" b="1">
                <a:solidFill>
                  <a:srgbClr val="FF0000"/>
                </a:solidFill>
              </a:rPr>
              <a:t> N</a:t>
            </a:r>
          </a:p>
        </p:txBody>
      </p: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2534869" y="5465990"/>
            <a:ext cx="4364182" cy="987879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75749" tIns="37874" rIns="75749" bIns="37874"/>
          <a:lstStyle/>
          <a:p>
            <a:pPr algn="ctr" eaLnBrk="1" hangingPunct="1"/>
            <a:r>
              <a:rPr lang="en-US" altLang="pt-BR" sz="1700" b="1" dirty="0">
                <a:solidFill>
                  <a:srgbClr val="FFFFFF"/>
                </a:solidFill>
              </a:rPr>
              <a:t>GERAÇÃO DE INFORMAÇÕES DIVERSAS</a:t>
            </a:r>
          </a:p>
          <a:p>
            <a:pPr algn="ctr" eaLnBrk="1" hangingPunct="1"/>
            <a:endParaRPr lang="en-US" altLang="pt-BR" sz="1700" b="1" dirty="0">
              <a:solidFill>
                <a:srgbClr val="FFFFFF"/>
              </a:solidFill>
            </a:endParaRPr>
          </a:p>
          <a:p>
            <a:pPr algn="ctr" eaLnBrk="1" hangingPunct="1"/>
            <a:r>
              <a:rPr lang="en-US" altLang="pt-BR" sz="1700" b="1" dirty="0">
                <a:solidFill>
                  <a:srgbClr val="FFFFFF"/>
                </a:solidFill>
              </a:rPr>
              <a:t> PARA TOMADA DE DECISÃO</a:t>
            </a:r>
          </a:p>
        </p:txBody>
      </p:sp>
      <p:sp>
        <p:nvSpPr>
          <p:cNvPr id="39" name="Down Arrow 38"/>
          <p:cNvSpPr>
            <a:spLocks noChangeArrowheads="1"/>
          </p:cNvSpPr>
          <p:nvPr/>
        </p:nvSpPr>
        <p:spPr bwMode="auto">
          <a:xfrm>
            <a:off x="4455263" y="4354286"/>
            <a:ext cx="275808" cy="839561"/>
          </a:xfrm>
          <a:prstGeom prst="downArrow">
            <a:avLst>
              <a:gd name="adj1" fmla="val 50000"/>
              <a:gd name="adj2" fmla="val 49955"/>
            </a:avLst>
          </a:prstGeom>
          <a:solidFill>
            <a:srgbClr val="FFFF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75749" tIns="37874" rIns="75749" bIns="37874"/>
          <a:lstStyle/>
          <a:p>
            <a:pPr eaLnBrk="1" hangingPunct="1"/>
            <a:endParaRPr lang="en-US" altLang="pt-BR">
              <a:solidFill>
                <a:srgbClr val="000000"/>
              </a:solidFill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7058120" y="6561136"/>
            <a:ext cx="2085879" cy="3008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 smtClean="0">
                <a:solidFill>
                  <a:schemeClr val="tx1"/>
                </a:solidFill>
              </a:rPr>
              <a:t>FIG. 15, FONTE: O AUTOR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0" y="0"/>
            <a:ext cx="9144000" cy="6861975"/>
          </a:xfrm>
          <a:prstGeom prst="rect">
            <a:avLst/>
          </a:prstGeom>
          <a:noFill/>
          <a:ln>
            <a:solidFill>
              <a:srgbClr val="7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21" grpId="0"/>
      <p:bldP spid="22" grpId="0"/>
      <p:bldP spid="23" grpId="0"/>
      <p:bldP spid="24" grpId="0"/>
      <p:bldP spid="25" grpId="0"/>
      <p:bldP spid="26" grpId="0"/>
      <p:bldP spid="37" grpId="0"/>
      <p:bldP spid="38" grpId="0" animBg="1"/>
      <p:bldP spid="3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CaixaDeTexto 3"/>
          <p:cNvSpPr txBox="1">
            <a:spLocks noChangeArrowheads="1"/>
          </p:cNvSpPr>
          <p:nvPr/>
        </p:nvSpPr>
        <p:spPr bwMode="auto">
          <a:xfrm>
            <a:off x="731212" y="912477"/>
            <a:ext cx="7850909" cy="63048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lIns="75746" tIns="37873" rIns="75746" bIns="37873">
            <a:spAutoFit/>
          </a:bodyPr>
          <a:lstStyle/>
          <a:p>
            <a:pPr algn="ctr" eaLnBrk="1" hangingPunct="1"/>
            <a:r>
              <a:rPr lang="pt-BR" altLang="pt-BR" b="1" dirty="0">
                <a:solidFill>
                  <a:srgbClr val="000000"/>
                </a:solidFill>
              </a:rPr>
              <a:t>MÓDULO DE ANÁLISE E RELATÓRIOS</a:t>
            </a:r>
          </a:p>
          <a:p>
            <a:pPr algn="ctr" eaLnBrk="1" hangingPunct="1"/>
            <a:r>
              <a:rPr lang="pt-BR" altLang="pt-BR" b="1" dirty="0">
                <a:solidFill>
                  <a:srgbClr val="FF0000"/>
                </a:solidFill>
              </a:rPr>
              <a:t>FERRAMENTA  DE INTELIGÊNCIA</a:t>
            </a:r>
          </a:p>
        </p:txBody>
      </p:sp>
      <p:sp>
        <p:nvSpPr>
          <p:cNvPr id="16" name="CaixaDeTexto 3"/>
          <p:cNvSpPr txBox="1">
            <a:spLocks noChangeArrowheads="1"/>
          </p:cNvSpPr>
          <p:nvPr/>
        </p:nvSpPr>
        <p:spPr bwMode="auto">
          <a:xfrm>
            <a:off x="731212" y="2208737"/>
            <a:ext cx="7850909" cy="353485"/>
          </a:xfrm>
          <a:prstGeom prst="rect">
            <a:avLst/>
          </a:prstGeom>
          <a:solidFill>
            <a:srgbClr val="00009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lIns="75746" tIns="37873" rIns="75746" bIns="37873">
            <a:spAutoFit/>
          </a:bodyPr>
          <a:lstStyle/>
          <a:p>
            <a:pPr algn="ctr" eaLnBrk="1" hangingPunct="1"/>
            <a:r>
              <a:rPr lang="pt-BR" altLang="pt-BR" b="1" dirty="0">
                <a:solidFill>
                  <a:srgbClr val="FFFFFF"/>
                </a:solidFill>
              </a:rPr>
              <a:t>EXEMPLO: UM DOS INDICADORES DE RESULTADO </a:t>
            </a:r>
            <a:r>
              <a:rPr lang="pt-BR" altLang="pt-BR" b="1" dirty="0" smtClean="0">
                <a:solidFill>
                  <a:srgbClr val="FFFFFF"/>
                </a:solidFill>
              </a:rPr>
              <a:t>DE UM TRIUNAL DE CONTAS</a:t>
            </a:r>
            <a:endParaRPr lang="pt-BR" altLang="pt-BR" b="1" dirty="0">
              <a:solidFill>
                <a:srgbClr val="FFFFFF"/>
              </a:solidFill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019493" y="4169229"/>
            <a:ext cx="1560414" cy="3534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lIns="75749" tIns="37874" rIns="75749" bIns="37874">
            <a:spAutoFit/>
          </a:bodyPr>
          <a:lstStyle/>
          <a:p>
            <a:pPr algn="ctr" eaLnBrk="1" hangingPunct="1"/>
            <a:r>
              <a:rPr lang="en-US" altLang="pt-BR" b="1" dirty="0">
                <a:solidFill>
                  <a:srgbClr val="000000"/>
                </a:solidFill>
              </a:rPr>
              <a:t>R$ </a:t>
            </a:r>
            <a:r>
              <a:rPr lang="en-US" altLang="pt-BR" b="1" dirty="0" smtClean="0">
                <a:solidFill>
                  <a:srgbClr val="000000"/>
                </a:solidFill>
              </a:rPr>
              <a:t>280.000,0</a:t>
            </a:r>
            <a:r>
              <a:rPr lang="en-US" altLang="pt-BR" b="1" dirty="0">
                <a:solidFill>
                  <a:srgbClr val="000000"/>
                </a:solidFill>
              </a:rPr>
              <a:t>* 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0" y="4107997"/>
            <a:ext cx="2792718" cy="1184483"/>
          </a:xfrm>
          <a:prstGeom prst="rect">
            <a:avLst/>
          </a:prstGeom>
          <a:noFill/>
          <a:ln w="9525">
            <a:solidFill>
              <a:srgbClr val="4F81BD"/>
            </a:solidFill>
            <a:miter lim="800000"/>
            <a:headEnd/>
            <a:tailEnd/>
          </a:ln>
        </p:spPr>
        <p:txBody>
          <a:bodyPr lIns="75749" tIns="37874" rIns="75749" bIns="37874">
            <a:spAutoFit/>
          </a:bodyPr>
          <a:lstStyle/>
          <a:p>
            <a:pPr algn="ctr" eaLnBrk="1" hangingPunct="1"/>
            <a:r>
              <a:rPr lang="en-US" altLang="pt-BR" b="1" dirty="0">
                <a:solidFill>
                  <a:srgbClr val="000000"/>
                </a:solidFill>
              </a:rPr>
              <a:t>TX RETORNO ECONÔMICO</a:t>
            </a:r>
          </a:p>
          <a:p>
            <a:pPr algn="ctr" eaLnBrk="1" hangingPunct="1"/>
            <a:r>
              <a:rPr lang="en-US" altLang="pt-BR" b="1" dirty="0">
                <a:solidFill>
                  <a:srgbClr val="000000"/>
                </a:solidFill>
              </a:rPr>
              <a:t>AO ESTADO – ATUAÇÃO DO </a:t>
            </a:r>
            <a:r>
              <a:rPr lang="en-US" altLang="pt-BR" b="1" dirty="0" smtClean="0">
                <a:solidFill>
                  <a:srgbClr val="000000"/>
                </a:solidFill>
              </a:rPr>
              <a:t>TRIBUNAL NO</a:t>
            </a:r>
            <a:endParaRPr lang="en-US" altLang="pt-BR" b="1" dirty="0">
              <a:solidFill>
                <a:srgbClr val="000000"/>
              </a:solidFill>
            </a:endParaRPr>
          </a:p>
          <a:p>
            <a:pPr algn="ctr" eaLnBrk="1" hangingPunct="1"/>
            <a:r>
              <a:rPr lang="en-US" altLang="pt-BR" b="1" dirty="0" smtClean="0">
                <a:solidFill>
                  <a:srgbClr val="000000"/>
                </a:solidFill>
              </a:rPr>
              <a:t>PERÍODO</a:t>
            </a:r>
            <a:endParaRPr lang="en-US" altLang="pt-BR" b="1" dirty="0">
              <a:solidFill>
                <a:srgbClr val="000000"/>
              </a:solidFill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3000536" y="4478111"/>
            <a:ext cx="270676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5749" tIns="37874" rIns="75749" bIns="37874">
            <a:spAutoFit/>
          </a:bodyPr>
          <a:lstStyle/>
          <a:p>
            <a:pPr eaLnBrk="1" hangingPunct="1"/>
            <a:r>
              <a:rPr lang="en-US" altLang="pt-BR" sz="1700" b="1" dirty="0">
                <a:solidFill>
                  <a:srgbClr val="000000"/>
                </a:solidFill>
              </a:rPr>
              <a:t>=</a:t>
            </a:r>
          </a:p>
        </p:txBody>
      </p:sp>
      <p:cxnSp>
        <p:nvCxnSpPr>
          <p:cNvPr id="21" name="Straight Connector 20"/>
          <p:cNvCxnSpPr>
            <a:cxnSpLocks noChangeShapeType="1"/>
          </p:cNvCxnSpPr>
          <p:nvPr/>
        </p:nvCxnSpPr>
        <p:spPr bwMode="auto">
          <a:xfrm>
            <a:off x="3408475" y="4663168"/>
            <a:ext cx="279271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sp>
        <p:nvSpPr>
          <p:cNvPr id="27" name="TextBox 26"/>
          <p:cNvSpPr txBox="1">
            <a:spLocks noChangeArrowheads="1"/>
          </p:cNvSpPr>
          <p:nvPr/>
        </p:nvSpPr>
        <p:spPr bwMode="auto">
          <a:xfrm rot="-771326">
            <a:off x="4844209" y="3611178"/>
            <a:ext cx="2594672" cy="276542"/>
          </a:xfrm>
          <a:prstGeom prst="rect">
            <a:avLst/>
          </a:prstGeom>
          <a:noFill/>
          <a:ln w="9525">
            <a:solidFill>
              <a:srgbClr val="4F81BD"/>
            </a:solidFill>
            <a:miter lim="800000"/>
            <a:headEnd/>
            <a:tailEnd/>
          </a:ln>
        </p:spPr>
        <p:txBody>
          <a:bodyPr wrap="none" lIns="75749" tIns="37874" rIns="75749" bIns="37874">
            <a:spAutoFit/>
          </a:bodyPr>
          <a:lstStyle/>
          <a:p>
            <a:pPr algn="ctr" eaLnBrk="1" hangingPunct="1"/>
            <a:r>
              <a:rPr lang="en-US" altLang="pt-BR" sz="1300" b="1" dirty="0">
                <a:solidFill>
                  <a:srgbClr val="000090"/>
                </a:solidFill>
              </a:rPr>
              <a:t> CUSTO DO </a:t>
            </a:r>
            <a:r>
              <a:rPr lang="en-US" altLang="pt-BR" sz="1300" b="1" dirty="0" smtClean="0">
                <a:solidFill>
                  <a:srgbClr val="000090"/>
                </a:solidFill>
              </a:rPr>
              <a:t>TRIBUNAL NO PERÍODO</a:t>
            </a:r>
            <a:endParaRPr lang="en-US" altLang="pt-BR" sz="1300" b="1" dirty="0">
              <a:solidFill>
                <a:srgbClr val="000090"/>
              </a:solidFill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 rot="1000304">
            <a:off x="5041515" y="5557665"/>
            <a:ext cx="2560525" cy="476597"/>
          </a:xfrm>
          <a:prstGeom prst="rect">
            <a:avLst/>
          </a:prstGeom>
          <a:noFill/>
          <a:ln w="9525">
            <a:solidFill>
              <a:srgbClr val="4F81BD"/>
            </a:solidFill>
            <a:miter lim="800000"/>
            <a:headEnd/>
            <a:tailEnd/>
          </a:ln>
        </p:spPr>
        <p:txBody>
          <a:bodyPr lIns="75749" tIns="37874" rIns="75749" bIns="37874">
            <a:spAutoFit/>
          </a:bodyPr>
          <a:lstStyle/>
          <a:p>
            <a:pPr algn="ctr" eaLnBrk="1" hangingPunct="1"/>
            <a:r>
              <a:rPr lang="en-US" altLang="pt-BR" sz="1300" b="1" dirty="0">
                <a:solidFill>
                  <a:srgbClr val="000090"/>
                </a:solidFill>
              </a:rPr>
              <a:t>BENEFÍCIO ECONÔMICO</a:t>
            </a:r>
          </a:p>
          <a:p>
            <a:pPr algn="ctr" eaLnBrk="1" hangingPunct="1"/>
            <a:r>
              <a:rPr lang="en-US" altLang="pt-BR" sz="1300" b="1" dirty="0">
                <a:solidFill>
                  <a:srgbClr val="000090"/>
                </a:solidFill>
              </a:rPr>
              <a:t>GERADO </a:t>
            </a:r>
            <a:r>
              <a:rPr lang="en-US" altLang="pt-BR" sz="1300" b="1" dirty="0" smtClean="0">
                <a:solidFill>
                  <a:srgbClr val="000090"/>
                </a:solidFill>
              </a:rPr>
              <a:t>À SOCIEDADE </a:t>
            </a:r>
            <a:endParaRPr lang="en-US" altLang="pt-BR" sz="1300" b="1" dirty="0">
              <a:solidFill>
                <a:srgbClr val="000090"/>
              </a:solidFill>
            </a:endParaRP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3639565" y="4910819"/>
            <a:ext cx="2204821" cy="35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5749" tIns="37874" rIns="75749" bIns="37874">
            <a:spAutoFit/>
          </a:bodyPr>
          <a:lstStyle/>
          <a:p>
            <a:pPr algn="ctr" eaLnBrk="1" hangingPunct="1"/>
            <a:r>
              <a:rPr lang="en-US" altLang="pt-BR" b="1" dirty="0">
                <a:solidFill>
                  <a:srgbClr val="000000"/>
                </a:solidFill>
              </a:rPr>
              <a:t>R$ </a:t>
            </a:r>
            <a:r>
              <a:rPr lang="en-US" altLang="pt-BR" b="1" dirty="0" smtClean="0">
                <a:solidFill>
                  <a:srgbClr val="000000"/>
                </a:solidFill>
              </a:rPr>
              <a:t>820.000.000,00** </a:t>
            </a:r>
            <a:endParaRPr lang="en-US" altLang="pt-BR" b="1" dirty="0">
              <a:solidFill>
                <a:srgbClr val="000000"/>
              </a:solidFill>
            </a:endParaRP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6375657" y="4478111"/>
            <a:ext cx="270677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5749" tIns="37874" rIns="75749" bIns="37874">
            <a:spAutoFit/>
          </a:bodyPr>
          <a:lstStyle/>
          <a:p>
            <a:pPr eaLnBrk="1" hangingPunct="1"/>
            <a:r>
              <a:rPr lang="en-US" altLang="pt-BR" sz="1700" b="1" dirty="0">
                <a:solidFill>
                  <a:srgbClr val="000000"/>
                </a:solidFill>
              </a:rPr>
              <a:t>=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6890509" y="4231822"/>
            <a:ext cx="859902" cy="584319"/>
          </a:xfrm>
          <a:prstGeom prst="rect">
            <a:avLst/>
          </a:prstGeom>
          <a:solidFill>
            <a:srgbClr val="FF0000"/>
          </a:solidFill>
          <a:ln w="9525">
            <a:solidFill>
              <a:srgbClr val="000090"/>
            </a:solidFill>
            <a:miter lim="800000"/>
            <a:headEnd/>
            <a:tailEnd/>
          </a:ln>
        </p:spPr>
        <p:txBody>
          <a:bodyPr wrap="none" lIns="75749" tIns="37874" rIns="75749" bIns="37874">
            <a:spAutoFit/>
          </a:bodyPr>
          <a:lstStyle/>
          <a:p>
            <a:pPr algn="ctr" eaLnBrk="1" hangingPunct="1"/>
            <a:r>
              <a:rPr lang="en-US" altLang="pt-BR" sz="3300" b="1" dirty="0">
                <a:solidFill>
                  <a:srgbClr val="FFFFFF"/>
                </a:solidFill>
              </a:rPr>
              <a:t>1/3 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0" y="6144986"/>
            <a:ext cx="3893425" cy="35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5749" tIns="37874" rIns="75749" bIns="37874">
            <a:spAutoFit/>
          </a:bodyPr>
          <a:lstStyle/>
          <a:p>
            <a:pPr eaLnBrk="1" hangingPunct="1"/>
            <a:r>
              <a:rPr lang="en-US" altLang="pt-BR" b="1" dirty="0">
                <a:solidFill>
                  <a:srgbClr val="000000"/>
                </a:solidFill>
              </a:rPr>
              <a:t>*Fonte: </a:t>
            </a:r>
            <a:r>
              <a:rPr lang="en-US" altLang="pt-BR" b="1" dirty="0" smtClean="0">
                <a:solidFill>
                  <a:srgbClr val="000000"/>
                </a:solidFill>
              </a:rPr>
              <a:t>Sistema de </a:t>
            </a:r>
            <a:r>
              <a:rPr lang="en-US" altLang="pt-BR" b="1" dirty="0" err="1" smtClean="0">
                <a:solidFill>
                  <a:srgbClr val="000000"/>
                </a:solidFill>
              </a:rPr>
              <a:t>Custos</a:t>
            </a:r>
            <a:r>
              <a:rPr lang="en-US" altLang="pt-BR" b="1" dirty="0" smtClean="0">
                <a:solidFill>
                  <a:srgbClr val="000000"/>
                </a:solidFill>
              </a:rPr>
              <a:t> </a:t>
            </a:r>
            <a:r>
              <a:rPr lang="en-US" altLang="pt-BR" b="1" dirty="0">
                <a:solidFill>
                  <a:srgbClr val="000000"/>
                </a:solidFill>
              </a:rPr>
              <a:t>do </a:t>
            </a:r>
            <a:r>
              <a:rPr lang="en-US" altLang="pt-BR" b="1" dirty="0" smtClean="0">
                <a:solidFill>
                  <a:srgbClr val="000000"/>
                </a:solidFill>
              </a:rPr>
              <a:t>Tribunal</a:t>
            </a:r>
            <a:endParaRPr lang="en-US" altLang="pt-BR" b="1" dirty="0">
              <a:solidFill>
                <a:srgbClr val="000000"/>
              </a:solidFill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0" y="6540954"/>
            <a:ext cx="4355475" cy="35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5749" tIns="37874" rIns="75749" bIns="37874">
            <a:spAutoFit/>
          </a:bodyPr>
          <a:lstStyle/>
          <a:p>
            <a:pPr eaLnBrk="1" hangingPunct="1"/>
            <a:r>
              <a:rPr lang="en-US" altLang="pt-BR" b="1" dirty="0">
                <a:solidFill>
                  <a:srgbClr val="000000"/>
                </a:solidFill>
              </a:rPr>
              <a:t>**Fonte: </a:t>
            </a:r>
            <a:r>
              <a:rPr lang="en-US" altLang="pt-BR" b="1" dirty="0" err="1">
                <a:solidFill>
                  <a:srgbClr val="000000"/>
                </a:solidFill>
              </a:rPr>
              <a:t>Setor</a:t>
            </a:r>
            <a:r>
              <a:rPr lang="en-US" altLang="pt-BR" b="1" dirty="0">
                <a:solidFill>
                  <a:srgbClr val="000000"/>
                </a:solidFill>
              </a:rPr>
              <a:t> de </a:t>
            </a:r>
            <a:r>
              <a:rPr lang="en-US" altLang="pt-BR" b="1" dirty="0" err="1">
                <a:solidFill>
                  <a:srgbClr val="000000"/>
                </a:solidFill>
              </a:rPr>
              <a:t>Planejamento</a:t>
            </a:r>
            <a:r>
              <a:rPr lang="en-US" altLang="pt-BR" b="1" dirty="0">
                <a:solidFill>
                  <a:srgbClr val="000000"/>
                </a:solidFill>
              </a:rPr>
              <a:t> do </a:t>
            </a:r>
            <a:r>
              <a:rPr lang="en-US" altLang="pt-BR" b="1" dirty="0" smtClean="0">
                <a:solidFill>
                  <a:srgbClr val="000000"/>
                </a:solidFill>
              </a:rPr>
              <a:t>Tribunal</a:t>
            </a:r>
            <a:endParaRPr lang="en-US" altLang="pt-BR" b="1" dirty="0">
              <a:solidFill>
                <a:srgbClr val="000000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696" y="0"/>
            <a:ext cx="9140304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6732240" y="6356350"/>
            <a:ext cx="2411761" cy="435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 smtClean="0">
                <a:solidFill>
                  <a:schemeClr val="tx1"/>
                </a:solidFill>
              </a:rPr>
              <a:t>FONTE: JOÃO EUDES</a:t>
            </a:r>
            <a:endParaRPr lang="pt-BR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9" grpId="0" animBg="1"/>
      <p:bldP spid="20" grpId="0"/>
      <p:bldP spid="27" grpId="0" animBg="1"/>
      <p:bldP spid="28" grpId="0" animBg="1"/>
      <p:bldP spid="32" grpId="0"/>
      <p:bldP spid="33" grpId="0"/>
      <p:bldP spid="34" grpId="0" animBg="1"/>
      <p:bldP spid="3" grpId="0"/>
      <p:bldP spid="2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2"/>
          <p:cNvSpPr>
            <a:spLocks noChangeArrowheads="1"/>
          </p:cNvSpPr>
          <p:nvPr/>
        </p:nvSpPr>
        <p:spPr bwMode="auto">
          <a:xfrm>
            <a:off x="0" y="-176740"/>
            <a:ext cx="153030" cy="353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708688">
                <a:alpha val="74997"/>
              </a:srgbClr>
            </a:prstShdw>
          </a:effectLst>
        </p:spPr>
        <p:txBody>
          <a:bodyPr wrap="none" lIns="75743" tIns="37871" rIns="75743" bIns="37871" anchor="ctr">
            <a:spAutoFit/>
          </a:bodyPr>
          <a:lstStyle/>
          <a:p>
            <a:pPr eaLnBrk="1" hangingPunct="1"/>
            <a:endParaRPr lang="en-US" altLang="pt-BR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187624" y="2564904"/>
            <a:ext cx="6876256" cy="29523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>
                <a:solidFill>
                  <a:schemeClr val="tx1"/>
                </a:solidFill>
              </a:rPr>
              <a:t>OUTRA POSSIBILIDADE DE APURAÇÃO DE CUSTOS,</a:t>
            </a:r>
          </a:p>
          <a:p>
            <a:pPr algn="ctr"/>
            <a:endParaRPr lang="pt-BR" sz="2800" b="1" dirty="0">
              <a:solidFill>
                <a:schemeClr val="tx1"/>
              </a:solidFill>
            </a:endParaRPr>
          </a:p>
          <a:p>
            <a:pPr algn="ctr"/>
            <a:r>
              <a:rPr lang="pt-BR" sz="2800" b="1" dirty="0" smtClean="0">
                <a:solidFill>
                  <a:schemeClr val="tx1"/>
                </a:solidFill>
              </a:rPr>
              <a:t>SEM NECESSARIAMENTE SEGUIR O MODELO DE SANTOS</a:t>
            </a:r>
            <a:endParaRPr lang="pt-BR" sz="2800" b="1" dirty="0">
              <a:solidFill>
                <a:schemeClr val="tx1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5709"/>
            <a:ext cx="9144000" cy="173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95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2"/>
          <p:cNvSpPr>
            <a:spLocks noChangeArrowheads="1"/>
          </p:cNvSpPr>
          <p:nvPr/>
        </p:nvSpPr>
        <p:spPr bwMode="auto">
          <a:xfrm>
            <a:off x="0" y="-176740"/>
            <a:ext cx="153030" cy="353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708688">
                <a:alpha val="74997"/>
              </a:srgbClr>
            </a:prstShdw>
          </a:effectLst>
        </p:spPr>
        <p:txBody>
          <a:bodyPr wrap="none" lIns="75743" tIns="37871" rIns="75743" bIns="37871" anchor="ctr">
            <a:spAutoFit/>
          </a:bodyPr>
          <a:lstStyle/>
          <a:p>
            <a:pPr eaLnBrk="1" hangingPunct="1"/>
            <a:endParaRPr lang="en-US" altLang="pt-BR">
              <a:solidFill>
                <a:srgbClr val="000000"/>
              </a:solidFill>
              <a:latin typeface="Calibri" pitchFamily="34" charset="0"/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745497"/>
              </p:ext>
            </p:extLst>
          </p:nvPr>
        </p:nvGraphicFramePr>
        <p:xfrm>
          <a:off x="153030" y="404664"/>
          <a:ext cx="8845382" cy="1257300"/>
        </p:xfrm>
        <a:graphic>
          <a:graphicData uri="http://schemas.openxmlformats.org/drawingml/2006/table">
            <a:tbl>
              <a:tblPr/>
              <a:tblGrid>
                <a:gridCol w="5155284"/>
                <a:gridCol w="3690098"/>
              </a:tblGrid>
              <a:tr h="276225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APURAÇÃO DE CUSTOS DE UMA ESCOLA PÚBLICA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4765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NOME DA ESCOLA: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ESCOLA MUNICIPAL DO BITURY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LOCALIZAÇÃO: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TABOQUINHA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ANO DE APURAÇÃO: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1948170"/>
              </p:ext>
            </p:extLst>
          </p:nvPr>
        </p:nvGraphicFramePr>
        <p:xfrm>
          <a:off x="323528" y="2060848"/>
          <a:ext cx="8595434" cy="3973830"/>
        </p:xfrm>
        <a:graphic>
          <a:graphicData uri="http://schemas.openxmlformats.org/drawingml/2006/table">
            <a:tbl>
              <a:tblPr/>
              <a:tblGrid>
                <a:gridCol w="6086415"/>
                <a:gridCol w="2509019"/>
              </a:tblGrid>
              <a:tr h="24765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BANCO DE VARIÁVEIS PARA ANÁLISES: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4765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Nº DE ALUNOS: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Nº DE PROFESSORES EFETIVOS: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Nº DE PROFESSORES CONTRATADOS: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Nº DE PROFESSORES À DISPOSIÇÃO: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Nº DE SERVIDORES ADM  EFETIVOS: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Nº DE SERVIDORES ADM  CONTRATADOS: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Nº DE SERVIDORES ADM À DISPOSIÇÃO: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Nº DIRETO + COORDENADORES + PEDAGOGOS: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Nº MERENDEIRAS: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ÍNDICE DESISTÊNCIA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INDICE APROVAÇÃO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NOTA INEB: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CUSTO DE OPORTUNIDADE /aluno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R$ 4.800/ANO/ALUNO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9044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2"/>
          <p:cNvSpPr>
            <a:spLocks noChangeArrowheads="1"/>
          </p:cNvSpPr>
          <p:nvPr/>
        </p:nvSpPr>
        <p:spPr bwMode="auto">
          <a:xfrm>
            <a:off x="0" y="-176740"/>
            <a:ext cx="153030" cy="353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708688">
                <a:alpha val="74997"/>
              </a:srgbClr>
            </a:prstShdw>
          </a:effectLst>
        </p:spPr>
        <p:txBody>
          <a:bodyPr wrap="none" lIns="75743" tIns="37871" rIns="75743" bIns="37871" anchor="ctr">
            <a:spAutoFit/>
          </a:bodyPr>
          <a:lstStyle/>
          <a:p>
            <a:pPr eaLnBrk="1" hangingPunct="1"/>
            <a:endParaRPr lang="en-US" altLang="pt-BR">
              <a:solidFill>
                <a:srgbClr val="000000"/>
              </a:solidFill>
              <a:latin typeface="Calibri" pitchFamily="34" charset="0"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/>
          </p:nvPr>
        </p:nvGraphicFramePr>
        <p:xfrm>
          <a:off x="153030" y="1844824"/>
          <a:ext cx="8523030" cy="3705225"/>
        </p:xfrm>
        <a:graphic>
          <a:graphicData uri="http://schemas.openxmlformats.org/drawingml/2006/table">
            <a:tbl>
              <a:tblPr/>
              <a:tblGrid>
                <a:gridCol w="7229711"/>
                <a:gridCol w="1078481"/>
                <a:gridCol w="214838"/>
              </a:tblGrid>
              <a:tr h="238125">
                <a:tc gridSpan="2">
                  <a:txBody>
                    <a:bodyPr/>
                    <a:lstStyle/>
                    <a:p>
                      <a:pPr algn="l" fontAlgn="b">
                        <a:lnSpc>
                          <a:spcPct val="200000"/>
                        </a:lnSpc>
                      </a:pPr>
                      <a:r>
                        <a:rPr lang="pt-BR" sz="2000" b="1" i="1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METODOLOGIA DE APURAÇÃO A SER APLICADA (COM BASE NA NBCT 16.11):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200000"/>
                        </a:lnSpc>
                      </a:pPr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l" fontAlgn="b">
                        <a:lnSpc>
                          <a:spcPct val="200000"/>
                        </a:lnSpc>
                      </a:pPr>
                      <a:r>
                        <a:rPr lang="pt-BR" sz="20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MÉTODO DE CUSTEIO: DIRETO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200000"/>
                        </a:lnSpc>
                      </a:pP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200000"/>
                        </a:lnSpc>
                      </a:pPr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l" fontAlgn="b">
                        <a:lnSpc>
                          <a:spcPct val="200000"/>
                        </a:lnSpc>
                      </a:pPr>
                      <a:r>
                        <a:rPr lang="pt-BR" sz="20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SISTEMA DE ACUMULAÇÃO: CONTÍNUO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200000"/>
                        </a:lnSpc>
                      </a:pP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200000"/>
                        </a:lnSpc>
                      </a:pPr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l" fontAlgn="b">
                        <a:lnSpc>
                          <a:spcPct val="200000"/>
                        </a:lnSpc>
                      </a:pPr>
                      <a:r>
                        <a:rPr lang="pt-BR" sz="20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SISTEMA DE CUSTEIO: HISTÓRICO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200000"/>
                        </a:lnSpc>
                      </a:pP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200000"/>
                        </a:lnSpc>
                      </a:pPr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7650">
                <a:tc gridSpan="2">
                  <a:txBody>
                    <a:bodyPr/>
                    <a:lstStyle/>
                    <a:p>
                      <a:pPr algn="l" fontAlgn="b">
                        <a:lnSpc>
                          <a:spcPct val="200000"/>
                        </a:lnSpc>
                      </a:pPr>
                      <a:r>
                        <a:rPr lang="pt-BR" sz="20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REGIME DE ALOCAÇÃO: COMPETÊNCIA MENSAL (quando não for possível, utilizar competência anual)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200000"/>
                        </a:lnSpc>
                      </a:pPr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Retângulo 7"/>
          <p:cNvSpPr/>
          <p:nvPr/>
        </p:nvSpPr>
        <p:spPr>
          <a:xfrm>
            <a:off x="0" y="260648"/>
            <a:ext cx="4968552" cy="3719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 smtClean="0"/>
              <a:t>ESCOLA MUNICIPAL DO BITURY – EXERCÍCIO 2014</a:t>
            </a:r>
            <a:endParaRPr lang="pt-BR" sz="1600" b="1" dirty="0"/>
          </a:p>
        </p:txBody>
      </p:sp>
    </p:spTree>
    <p:extLst>
      <p:ext uri="{BB962C8B-B14F-4D97-AF65-F5344CB8AC3E}">
        <p14:creationId xmlns:p14="http://schemas.microsoft.com/office/powerpoint/2010/main" val="287925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2"/>
          <p:cNvSpPr>
            <a:spLocks noChangeArrowheads="1"/>
          </p:cNvSpPr>
          <p:nvPr/>
        </p:nvSpPr>
        <p:spPr bwMode="auto">
          <a:xfrm>
            <a:off x="0" y="-176740"/>
            <a:ext cx="153030" cy="353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708688">
                <a:alpha val="74997"/>
              </a:srgbClr>
            </a:prstShdw>
          </a:effectLst>
        </p:spPr>
        <p:txBody>
          <a:bodyPr wrap="none" lIns="75743" tIns="37871" rIns="75743" bIns="37871" anchor="ctr">
            <a:spAutoFit/>
          </a:bodyPr>
          <a:lstStyle/>
          <a:p>
            <a:pPr eaLnBrk="1" hangingPunct="1"/>
            <a:endParaRPr lang="en-US" altLang="pt-BR">
              <a:solidFill>
                <a:srgbClr val="000000"/>
              </a:solidFill>
              <a:latin typeface="Calibri" pitchFamily="34" charset="0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5330044"/>
              </p:ext>
            </p:extLst>
          </p:nvPr>
        </p:nvGraphicFramePr>
        <p:xfrm>
          <a:off x="153030" y="476672"/>
          <a:ext cx="8739450" cy="6192688"/>
        </p:xfrm>
        <a:graphic>
          <a:graphicData uri="http://schemas.openxmlformats.org/drawingml/2006/table">
            <a:tbl>
              <a:tblPr/>
              <a:tblGrid>
                <a:gridCol w="4274954"/>
                <a:gridCol w="3385855"/>
                <a:gridCol w="1078641"/>
              </a:tblGrid>
              <a:tr h="33420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TIPO INSUMO</a:t>
                      </a:r>
                    </a:p>
                  </a:txBody>
                  <a:tcPr marL="8657" marR="8657" marT="865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CLASSIFICAÇÃO DO INSUMO</a:t>
                      </a:r>
                    </a:p>
                  </a:txBody>
                  <a:tcPr marL="8657" marR="8657" marT="865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VALOR </a:t>
                      </a:r>
                    </a:p>
                  </a:txBody>
                  <a:tcPr marL="8657" marR="8657" marT="865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202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(I) MAT. CONSUMO (material de limpeza e escritório)</a:t>
                      </a:r>
                    </a:p>
                  </a:txBody>
                  <a:tcPr marL="8657" marR="8657" marT="8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ADQUIRIDO COM CAIXA ESCOLAR</a:t>
                      </a:r>
                    </a:p>
                  </a:txBody>
                  <a:tcPr marL="8657" marR="8657" marT="865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20.000,00 </a:t>
                      </a:r>
                    </a:p>
                  </a:txBody>
                  <a:tcPr marL="8657" marR="8657" marT="865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20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RECEBIDO DA SECRETARIA DE EDUCAÇÃO</a:t>
                      </a:r>
                    </a:p>
                  </a:txBody>
                  <a:tcPr marL="8657" marR="8657" marT="865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25.000,00 </a:t>
                      </a:r>
                    </a:p>
                  </a:txBody>
                  <a:tcPr marL="8657" marR="8657" marT="865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20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RECEBIDO EM DOAÇÃO</a:t>
                      </a:r>
                    </a:p>
                  </a:txBody>
                  <a:tcPr marL="8657" marR="8657" marT="865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4.000,00 </a:t>
                      </a:r>
                    </a:p>
                  </a:txBody>
                  <a:tcPr marL="8657" marR="8657" marT="865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20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MERENDA ESCOLA</a:t>
                      </a:r>
                    </a:p>
                  </a:txBody>
                  <a:tcPr marL="8657" marR="8657" marT="865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264.000,00 </a:t>
                      </a:r>
                    </a:p>
                  </a:txBody>
                  <a:tcPr marL="8657" marR="8657" marT="865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202">
                <a:tc>
                  <a:txBody>
                    <a:bodyPr/>
                    <a:lstStyle/>
                    <a:p>
                      <a:pPr algn="l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57" marR="8657" marT="865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(I) TOTAL ANO  </a:t>
                      </a:r>
                    </a:p>
                  </a:txBody>
                  <a:tcPr marL="8657" marR="8657" marT="8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313.000,00 </a:t>
                      </a:r>
                    </a:p>
                  </a:txBody>
                  <a:tcPr marL="8657" marR="8657" marT="8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21350">
                <a:tc>
                  <a:txBody>
                    <a:bodyPr/>
                    <a:lstStyle/>
                    <a:p>
                      <a:pPr algn="l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57" marR="8657" marT="86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57" marR="8657" marT="865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57" marR="8657" marT="865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07035">
                <a:tc>
                  <a:txBody>
                    <a:bodyPr/>
                    <a:lstStyle/>
                    <a:p>
                      <a:pPr algn="l" fontAlgn="b"/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57" marR="8657" marT="86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57" marR="8657" marT="86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57" marR="8657" marT="86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20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TIPO INSUMO</a:t>
                      </a:r>
                    </a:p>
                  </a:txBody>
                  <a:tcPr marL="8657" marR="8657" marT="865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CLASSIFICAÇÃO DO INSUMO</a:t>
                      </a:r>
                    </a:p>
                  </a:txBody>
                  <a:tcPr marL="8657" marR="8657" marT="865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VALOR </a:t>
                      </a:r>
                    </a:p>
                  </a:txBody>
                  <a:tcPr marL="8657" marR="8657" marT="865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035"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(II) VENC. PESSOAL CIVIL (vencimentos, encargos patronais, férias, décimo terceiro, auxílios, bônus, etc.)</a:t>
                      </a:r>
                    </a:p>
                  </a:txBody>
                  <a:tcPr marL="8657" marR="8657" marT="8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PROFESSORES EFETIVOS</a:t>
                      </a:r>
                    </a:p>
                  </a:txBody>
                  <a:tcPr marL="8657" marR="8657" marT="865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315.000,00 </a:t>
                      </a:r>
                    </a:p>
                  </a:txBody>
                  <a:tcPr marL="8657" marR="8657" marT="865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35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PROFESSORES CONTRATADOS</a:t>
                      </a:r>
                    </a:p>
                  </a:txBody>
                  <a:tcPr marL="8657" marR="8657" marT="865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147.000,00 </a:t>
                      </a:r>
                    </a:p>
                  </a:txBody>
                  <a:tcPr marL="8657" marR="8657" marT="865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35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PROFESSORES À DISPOSIÇÃO</a:t>
                      </a:r>
                    </a:p>
                  </a:txBody>
                  <a:tcPr marL="8657" marR="8657" marT="865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-   </a:t>
                      </a:r>
                    </a:p>
                  </a:txBody>
                  <a:tcPr marL="8657" marR="8657" marT="865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35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SERVIDORES ADM  EFETIVOS</a:t>
                      </a:r>
                    </a:p>
                  </a:txBody>
                  <a:tcPr marL="8657" marR="8657" marT="865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201.600,00 </a:t>
                      </a:r>
                    </a:p>
                  </a:txBody>
                  <a:tcPr marL="8657" marR="8657" marT="865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35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SERVIDORES ADM  CONTRATADOS</a:t>
                      </a:r>
                    </a:p>
                  </a:txBody>
                  <a:tcPr marL="8657" marR="8657" marT="865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134.400,00 </a:t>
                      </a:r>
                    </a:p>
                  </a:txBody>
                  <a:tcPr marL="8657" marR="8657" marT="865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35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SERVIDORES ADM  À DISPOSIÇÃO</a:t>
                      </a:r>
                    </a:p>
                  </a:txBody>
                  <a:tcPr marL="8657" marR="8657" marT="865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57" marR="8657" marT="865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35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DIRETO + COORDENADORES + PEDAGOGOS:</a:t>
                      </a:r>
                    </a:p>
                  </a:txBody>
                  <a:tcPr marL="8657" marR="8657" marT="865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105.000,00 </a:t>
                      </a:r>
                    </a:p>
                  </a:txBody>
                  <a:tcPr marL="8657" marR="8657" marT="865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35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MERENDEIRAS</a:t>
                      </a:r>
                    </a:p>
                  </a:txBody>
                  <a:tcPr marL="8657" marR="8657" marT="865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42.000,00 </a:t>
                      </a:r>
                    </a:p>
                  </a:txBody>
                  <a:tcPr marL="8657" marR="8657" marT="865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20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OUTROS</a:t>
                      </a:r>
                    </a:p>
                  </a:txBody>
                  <a:tcPr marL="8657" marR="8657" marT="865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57" marR="8657" marT="865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202">
                <a:tc>
                  <a:txBody>
                    <a:bodyPr/>
                    <a:lstStyle/>
                    <a:p>
                      <a:pPr algn="l" fontAlgn="b"/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57" marR="8657" marT="865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(II) TOTAL ANO  </a:t>
                      </a:r>
                    </a:p>
                  </a:txBody>
                  <a:tcPr marL="8657" marR="8657" marT="8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945.000,00 </a:t>
                      </a:r>
                    </a:p>
                  </a:txBody>
                  <a:tcPr marL="8657" marR="8657" marT="8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</a:tr>
            </a:tbl>
          </a:graphicData>
        </a:graphic>
      </p:graphicFrame>
      <p:sp>
        <p:nvSpPr>
          <p:cNvPr id="3" name="Retângulo 2"/>
          <p:cNvSpPr/>
          <p:nvPr/>
        </p:nvSpPr>
        <p:spPr>
          <a:xfrm>
            <a:off x="0" y="26616"/>
            <a:ext cx="4968552" cy="3719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 smtClean="0"/>
              <a:t>ESCOLA MUNICIPAL DO BITURY – EXERCÍCIO 2014</a:t>
            </a:r>
            <a:endParaRPr lang="pt-BR" sz="1600" b="1" dirty="0"/>
          </a:p>
        </p:txBody>
      </p:sp>
    </p:spTree>
    <p:extLst>
      <p:ext uri="{BB962C8B-B14F-4D97-AF65-F5344CB8AC3E}">
        <p14:creationId xmlns:p14="http://schemas.microsoft.com/office/powerpoint/2010/main" val="161463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2"/>
          <p:cNvSpPr>
            <a:spLocks noChangeArrowheads="1"/>
          </p:cNvSpPr>
          <p:nvPr/>
        </p:nvSpPr>
        <p:spPr bwMode="auto">
          <a:xfrm>
            <a:off x="0" y="-176740"/>
            <a:ext cx="153030" cy="353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708688">
                <a:alpha val="74997"/>
              </a:srgbClr>
            </a:prstShdw>
          </a:effectLst>
        </p:spPr>
        <p:txBody>
          <a:bodyPr wrap="none" lIns="75743" tIns="37871" rIns="75743" bIns="37871" anchor="ctr">
            <a:spAutoFit/>
          </a:bodyPr>
          <a:lstStyle/>
          <a:p>
            <a:pPr eaLnBrk="1" hangingPunct="1"/>
            <a:endParaRPr lang="en-US" altLang="pt-BR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0" y="203357"/>
            <a:ext cx="4968552" cy="3719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 smtClean="0"/>
              <a:t>ESCOLA MUNICIPAL DO BITURY – EXERCÍCIO 2014</a:t>
            </a:r>
            <a:endParaRPr lang="pt-BR" sz="1600" b="1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9235959"/>
              </p:ext>
            </p:extLst>
          </p:nvPr>
        </p:nvGraphicFramePr>
        <p:xfrm>
          <a:off x="8450" y="1268760"/>
          <a:ext cx="9036496" cy="4282230"/>
        </p:xfrm>
        <a:graphic>
          <a:graphicData uri="http://schemas.openxmlformats.org/drawingml/2006/table">
            <a:tbl>
              <a:tblPr/>
              <a:tblGrid>
                <a:gridCol w="4277631"/>
                <a:gridCol w="3582516"/>
                <a:gridCol w="1176349"/>
              </a:tblGrid>
              <a:tr h="21365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TIPO INSUMO</a:t>
                      </a:r>
                    </a:p>
                  </a:txBody>
                  <a:tcPr marL="9130" marR="9130" marT="91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CLASSIFICAÇÃO DO INSUMO</a:t>
                      </a:r>
                    </a:p>
                  </a:txBody>
                  <a:tcPr marL="9130" marR="9130" marT="91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VALOR </a:t>
                      </a:r>
                    </a:p>
                  </a:txBody>
                  <a:tcPr marL="9130" marR="9130" marT="91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653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(III) OUTROS SERVIÇOS PESSOAS FÍSICAS E JURÍDICAS (contratos, serviços, transporte escolar, luz, água, telefone, etc.)</a:t>
                      </a:r>
                    </a:p>
                  </a:txBody>
                  <a:tcPr marL="9130" marR="9130" marT="91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CONTRATADOS COM CAIXA ESCOLAR</a:t>
                      </a:r>
                    </a:p>
                  </a:txBody>
                  <a:tcPr marL="9130" marR="9130" marT="91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6.000,00 </a:t>
                      </a:r>
                    </a:p>
                  </a:txBody>
                  <a:tcPr marL="9130" marR="9130" marT="91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65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CONTRATADOS PELA SEDUC</a:t>
                      </a:r>
                    </a:p>
                  </a:txBody>
                  <a:tcPr marL="9130" marR="9130" marT="91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20.000,00 </a:t>
                      </a:r>
                    </a:p>
                  </a:txBody>
                  <a:tcPr marL="9130" marR="9130" marT="91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39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RECEBIDO A TÍTULO DE DOAÇÃO</a:t>
                      </a:r>
                    </a:p>
                  </a:txBody>
                  <a:tcPr marL="9130" marR="9130" marT="91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3.000,00 </a:t>
                      </a:r>
                    </a:p>
                  </a:txBody>
                  <a:tcPr marL="9130" marR="9130" marT="91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39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OUTROS</a:t>
                      </a:r>
                    </a:p>
                  </a:txBody>
                  <a:tcPr marL="9130" marR="9130" marT="91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30" marR="9130" marT="91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392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0" marR="9130" marT="913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0" marR="9130" marT="913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29.000,00 </a:t>
                      </a:r>
                    </a:p>
                  </a:txBody>
                  <a:tcPr marL="9130" marR="9130" marT="91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</a:tr>
              <a:tr h="213653">
                <a:tc>
                  <a:txBody>
                    <a:bodyPr/>
                    <a:lstStyle/>
                    <a:p>
                      <a:pPr algn="l" fontAlgn="b"/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0" marR="9130" marT="91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0" marR="9130" marT="91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0" marR="9130" marT="913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39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TIPO INSUMO</a:t>
                      </a:r>
                    </a:p>
                  </a:txBody>
                  <a:tcPr marL="9130" marR="9130" marT="91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CLASSIFICAÇÃO DO INSUMO</a:t>
                      </a:r>
                    </a:p>
                  </a:txBody>
                  <a:tcPr marL="9130" marR="9130" marT="91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VALOR </a:t>
                      </a:r>
                    </a:p>
                  </a:txBody>
                  <a:tcPr marL="9130" marR="9130" marT="91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262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(IV) DEPRECIAÇÃO DE PATRIMÔNIO TANGÍVEL E INTAGÍVEL (bens móveis e imóveis)</a:t>
                      </a:r>
                    </a:p>
                  </a:txBody>
                  <a:tcPr marL="9130" marR="9130" marT="91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Edificações (bens imóveis)</a:t>
                      </a:r>
                    </a:p>
                  </a:txBody>
                  <a:tcPr marL="9130" marR="9130" marT="91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12.000,00 </a:t>
                      </a:r>
                    </a:p>
                  </a:txBody>
                  <a:tcPr marL="9130" marR="9130" marT="91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26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Mobiliário (bens móveis)</a:t>
                      </a:r>
                    </a:p>
                  </a:txBody>
                  <a:tcPr marL="9130" marR="9130" marT="91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50.000,00 </a:t>
                      </a:r>
                    </a:p>
                  </a:txBody>
                  <a:tcPr marL="9130" marR="9130" marT="91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17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Equipamentos Permanentes (arcondicionado, equip. conzinha, bebedouros, etc)</a:t>
                      </a:r>
                    </a:p>
                  </a:txBody>
                  <a:tcPr marL="9130" marR="9130" marT="91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15.000,00 </a:t>
                      </a:r>
                    </a:p>
                  </a:txBody>
                  <a:tcPr marL="9130" marR="9130" marT="91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26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Laboratórios </a:t>
                      </a:r>
                    </a:p>
                  </a:txBody>
                  <a:tcPr marL="9130" marR="9130" marT="91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5.000,00 </a:t>
                      </a:r>
                    </a:p>
                  </a:txBody>
                  <a:tcPr marL="9130" marR="9130" marT="91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26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Internet, Software, Livros, etc</a:t>
                      </a:r>
                    </a:p>
                  </a:txBody>
                  <a:tcPr marL="9130" marR="9130" marT="91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5.000,00 </a:t>
                      </a:r>
                    </a:p>
                  </a:txBody>
                  <a:tcPr marL="9130" marR="9130" marT="91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39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outros</a:t>
                      </a:r>
                    </a:p>
                  </a:txBody>
                  <a:tcPr marL="9130" marR="9130" marT="91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30" marR="9130" marT="91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392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0" marR="9130" marT="913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0" marR="9130" marT="913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87.000,00 </a:t>
                      </a:r>
                    </a:p>
                  </a:txBody>
                  <a:tcPr marL="9130" marR="9130" marT="91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970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C8C911F-A4BD-4E58-AF06-609B0D840F77}" type="slidenum">
              <a:rPr lang="pt-BR" altLang="pt-BR"/>
              <a:pPr/>
              <a:t>4</a:t>
            </a:fld>
            <a:endParaRPr lang="pt-BR" altLang="pt-BR"/>
          </a:p>
        </p:txBody>
      </p:sp>
      <p:graphicFrame>
        <p:nvGraphicFramePr>
          <p:cNvPr id="18699" name="Group 267"/>
          <p:cNvGraphicFramePr>
            <a:graphicFrameLocks noGrp="1"/>
          </p:cNvGraphicFramePr>
          <p:nvPr/>
        </p:nvGraphicFramePr>
        <p:xfrm>
          <a:off x="261697" y="-670919"/>
          <a:ext cx="8620608" cy="8328710"/>
        </p:xfrm>
        <a:graphic>
          <a:graphicData uri="http://schemas.openxmlformats.org/drawingml/2006/table">
            <a:tbl>
              <a:tblPr/>
              <a:tblGrid>
                <a:gridCol w="2694544"/>
                <a:gridCol w="1352110"/>
                <a:gridCol w="79821"/>
                <a:gridCol w="3391160"/>
                <a:gridCol w="1102973"/>
              </a:tblGrid>
              <a:tr h="22962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pt-BR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5928" marR="5928" marT="628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BALANÇO PATRIMONIAL 31-12-2009</a:t>
                      </a:r>
                    </a:p>
                  </a:txBody>
                  <a:tcPr marL="5928" marR="5928" marT="628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pt-BR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5928" marR="5928" marT="628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343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ATIVO</a:t>
                      </a:r>
                    </a:p>
                  </a:txBody>
                  <a:tcPr marL="5928" marR="5928" marT="6289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pt-BR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5928" marR="5928" marT="628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PASSIVO</a:t>
                      </a:r>
                    </a:p>
                  </a:txBody>
                  <a:tcPr marL="5928" marR="5928" marT="6289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5027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ATIVO FINANCEIRO</a:t>
                      </a:r>
                    </a:p>
                  </a:txBody>
                  <a:tcPr marL="5928" marR="5928" marT="628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                305.000,00 </a:t>
                      </a:r>
                    </a:p>
                  </a:txBody>
                  <a:tcPr marL="5928" marR="5928" marT="628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pt-BR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5928" marR="5928" marT="628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PASSIVO FINANCEIRO</a:t>
                      </a:r>
                    </a:p>
                  </a:txBody>
                  <a:tcPr marL="5928" marR="5928" marT="628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          115.000,00 </a:t>
                      </a:r>
                    </a:p>
                  </a:txBody>
                  <a:tcPr marL="5928" marR="5928" marT="628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27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Disponível</a:t>
                      </a:r>
                    </a:p>
                  </a:txBody>
                  <a:tcPr marL="5928" marR="5928" marT="6289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928" marR="5928" marT="6289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pt-BR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5928" marR="5928" marT="6289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  Restos a Pagar</a:t>
                      </a:r>
                    </a:p>
                  </a:txBody>
                  <a:tcPr marL="5928" marR="5928" marT="6289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            89.000,00 </a:t>
                      </a:r>
                    </a:p>
                  </a:txBody>
                  <a:tcPr marL="5928" marR="5928" marT="6289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27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   Caixa (Tesouraria)</a:t>
                      </a:r>
                    </a:p>
                  </a:txBody>
                  <a:tcPr marL="5928" marR="5928" marT="6289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                  10.000,00 </a:t>
                      </a:r>
                    </a:p>
                  </a:txBody>
                  <a:tcPr marL="5928" marR="5928" marT="6289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pt-BR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5928" marR="5928" marT="6289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  Depósitos Div. Origens</a:t>
                      </a:r>
                    </a:p>
                  </a:txBody>
                  <a:tcPr marL="5928" marR="5928" marT="6289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            26.000,00 </a:t>
                      </a:r>
                    </a:p>
                  </a:txBody>
                  <a:tcPr marL="5928" marR="5928" marT="6289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27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   Banco c/ Movimento</a:t>
                      </a:r>
                    </a:p>
                  </a:txBody>
                  <a:tcPr marL="5928" marR="5928" marT="6289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                225.000,00 </a:t>
                      </a:r>
                    </a:p>
                  </a:txBody>
                  <a:tcPr marL="5928" marR="5928" marT="6289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pt-BR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5928" marR="5928" marT="6289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  </a:t>
                      </a:r>
                    </a:p>
                  </a:txBody>
                  <a:tcPr marL="5928" marR="5928" marT="6289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  </a:t>
                      </a:r>
                    </a:p>
                  </a:txBody>
                  <a:tcPr marL="5928" marR="5928" marT="6289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34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   Aplicação Financeira</a:t>
                      </a:r>
                    </a:p>
                  </a:txBody>
                  <a:tcPr marL="5928" marR="5928" marT="6289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 60.000,00</a:t>
                      </a:r>
                    </a:p>
                  </a:txBody>
                  <a:tcPr marL="5928" marR="5928" marT="6289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pt-BR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5928" marR="5928" marT="6289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928" marR="5928" marT="6289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928" marR="5928" marT="6289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27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 Realizável</a:t>
                      </a:r>
                    </a:p>
                  </a:txBody>
                  <a:tcPr marL="5928" marR="5928" marT="6289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                  10.000,00 </a:t>
                      </a:r>
                    </a:p>
                  </a:txBody>
                  <a:tcPr marL="5928" marR="5928" marT="6289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pt-BR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5928" marR="5928" marT="6289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928" marR="5928" marT="6289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928" marR="5928" marT="6289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34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  </a:t>
                      </a:r>
                    </a:p>
                  </a:txBody>
                  <a:tcPr marL="5928" marR="5928" marT="6289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  </a:t>
                      </a:r>
                    </a:p>
                  </a:txBody>
                  <a:tcPr marL="5928" marR="5928" marT="6289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pt-BR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5928" marR="5928" marT="6289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928" marR="5928" marT="6289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928" marR="5928" marT="6289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34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  </a:t>
                      </a:r>
                    </a:p>
                  </a:txBody>
                  <a:tcPr marL="5928" marR="5928" marT="6289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pt-BR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5928" marR="5928" marT="6289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pt-BR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5928" marR="5928" marT="6289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  </a:t>
                      </a:r>
                    </a:p>
                  </a:txBody>
                  <a:tcPr marL="5928" marR="5928" marT="6289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pt-BR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5928" marR="5928" marT="6289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537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   Dívida Ativa</a:t>
                      </a:r>
                    </a:p>
                  </a:txBody>
                  <a:tcPr marL="5928" marR="5928" marT="628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60.000,00                 </a:t>
                      </a:r>
                    </a:p>
                  </a:txBody>
                  <a:tcPr marL="5928" marR="5928" marT="628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pt-BR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5928" marR="5928" marT="628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pt-BR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5928" marR="5928" marT="628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             </a:t>
                      </a:r>
                    </a:p>
                  </a:txBody>
                  <a:tcPr marL="5928" marR="5928" marT="628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27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  </a:t>
                      </a:r>
                    </a:p>
                  </a:txBody>
                  <a:tcPr marL="5928" marR="5928" marT="6289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                   </a:t>
                      </a:r>
                    </a:p>
                  </a:txBody>
                  <a:tcPr marL="5928" marR="5928" marT="6289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pt-BR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5928" marR="5928" marT="6289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  Dívida Fundada Interna</a:t>
                      </a:r>
                    </a:p>
                  </a:txBody>
                  <a:tcPr marL="5928" marR="5928" marT="6289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            65.000,00 </a:t>
                      </a:r>
                    </a:p>
                  </a:txBody>
                  <a:tcPr marL="5928" marR="5928" marT="6289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27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  Bens Móveis</a:t>
                      </a:r>
                    </a:p>
                  </a:txBody>
                  <a:tcPr marL="5928" marR="5928" marT="6289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                  40.000,00 </a:t>
                      </a:r>
                    </a:p>
                  </a:txBody>
                  <a:tcPr marL="5928" marR="5928" marT="6289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pt-BR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5928" marR="5928" marT="6289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pt-BR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5928" marR="5928" marT="6289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5928" marR="5928" marT="6289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34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  </a:t>
                      </a:r>
                      <a:r>
                        <a:rPr kumimoji="0" lang="pt-BR" altLang="pt-B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   </a:t>
                      </a:r>
                      <a:endParaRPr kumimoji="0" lang="pt-BR" altLang="pt-BR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5928" marR="5928" marT="6289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  </a:t>
                      </a:r>
                    </a:p>
                  </a:txBody>
                  <a:tcPr marL="5928" marR="5928" marT="6289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pt-BR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5928" marR="5928" marT="6289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  </a:t>
                      </a:r>
                    </a:p>
                  </a:txBody>
                  <a:tcPr marL="5928" marR="5928" marT="6289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pt-BR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5928" marR="5928" marT="6289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34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  </a:t>
                      </a:r>
                    </a:p>
                  </a:txBody>
                  <a:tcPr marL="5928" marR="5928" marT="6289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  </a:t>
                      </a:r>
                    </a:p>
                  </a:txBody>
                  <a:tcPr marL="5928" marR="5928" marT="6289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pt-BR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5928" marR="5928" marT="6289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928" marR="5928" marT="6289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928" marR="5928" marT="6289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34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     </a:t>
                      </a:r>
                    </a:p>
                  </a:txBody>
                  <a:tcPr marL="5928" marR="5928" marT="6289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  </a:t>
                      </a:r>
                    </a:p>
                  </a:txBody>
                  <a:tcPr marL="5928" marR="5928" marT="6289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pt-BR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5928" marR="5928" marT="6289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928" marR="5928" marT="6289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928" marR="5928" marT="6289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34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  </a:t>
                      </a:r>
                    </a:p>
                  </a:txBody>
                  <a:tcPr marL="5928" marR="5928" marT="6289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  </a:t>
                      </a:r>
                    </a:p>
                  </a:txBody>
                  <a:tcPr marL="5928" marR="5928" marT="6289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pt-BR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5928" marR="5928" marT="6289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928" marR="5928" marT="6289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928" marR="5928" marT="6289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34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  </a:t>
                      </a:r>
                    </a:p>
                  </a:txBody>
                  <a:tcPr marL="5928" marR="5928" marT="6289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5928" marR="5928" marT="6289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pt-BR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5928" marR="5928" marT="6289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928" marR="5928" marT="6289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928" marR="5928" marT="6289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34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     </a:t>
                      </a:r>
                    </a:p>
                  </a:txBody>
                  <a:tcPr marL="5928" marR="5928" marT="6289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  </a:t>
                      </a:r>
                    </a:p>
                  </a:txBody>
                  <a:tcPr marL="5928" marR="5928" marT="6289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pt-BR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5928" marR="5928" marT="6289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928" marR="5928" marT="6289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928" marR="5928" marT="6289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34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  </a:t>
                      </a:r>
                    </a:p>
                  </a:txBody>
                  <a:tcPr marL="5928" marR="5928" marT="6289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5928" marR="5928" marT="6289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pt-BR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5928" marR="5928" marT="6289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928" marR="5928" marT="6289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928" marR="5928" marT="6289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34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     </a:t>
                      </a:r>
                    </a:p>
                  </a:txBody>
                  <a:tcPr marL="5928" marR="5928" marT="6289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  </a:t>
                      </a:r>
                    </a:p>
                  </a:txBody>
                  <a:tcPr marL="5928" marR="5928" marT="6289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pt-BR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5928" marR="5928" marT="6289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928" marR="5928" marT="6289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928" marR="5928" marT="6289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27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SOMA DO ATIVO</a:t>
                      </a:r>
                    </a:p>
                  </a:txBody>
                  <a:tcPr marL="5928" marR="5928" marT="628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                </a:t>
                      </a:r>
                      <a:r>
                        <a:rPr kumimoji="0" lang="pt-BR" altLang="pt-B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405.000,00</a:t>
                      </a:r>
                      <a:r>
                        <a:rPr kumimoji="0" lang="pt-BR" altLang="pt-B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5928" marR="5928" marT="628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pt-BR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5928" marR="5928" marT="628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SOMA DO PASSIVO</a:t>
                      </a:r>
                    </a:p>
                  </a:txBody>
                  <a:tcPr marL="5928" marR="5928" marT="628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          180.000,00 </a:t>
                      </a:r>
                    </a:p>
                  </a:txBody>
                  <a:tcPr marL="5928" marR="5928" marT="628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34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  Saldo Patrimonial</a:t>
                      </a:r>
                    </a:p>
                  </a:txBody>
                  <a:tcPr marL="5928" marR="5928" marT="6289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928" marR="5928" marT="6289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pt-BR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5928" marR="5928" marT="6289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  Saldo Patrimonial</a:t>
                      </a:r>
                    </a:p>
                  </a:txBody>
                  <a:tcPr marL="5928" marR="5928" marT="6289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 225.000,00</a:t>
                      </a:r>
                    </a:p>
                  </a:txBody>
                  <a:tcPr marL="5928" marR="5928" marT="6289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27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    Passivo Real Líquido</a:t>
                      </a:r>
                    </a:p>
                  </a:txBody>
                  <a:tcPr marL="5928" marR="5928" marT="6289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                        -   </a:t>
                      </a:r>
                    </a:p>
                  </a:txBody>
                  <a:tcPr marL="5928" marR="5928" marT="6289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pt-BR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5928" marR="5928" marT="6289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    Ativo Real Líquido</a:t>
                      </a:r>
                    </a:p>
                  </a:txBody>
                  <a:tcPr marL="5928" marR="5928" marT="6289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          225.000,00 </a:t>
                      </a:r>
                    </a:p>
                  </a:txBody>
                  <a:tcPr marL="5928" marR="5928" marT="6289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27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TOTAL GERAL</a:t>
                      </a:r>
                    </a:p>
                  </a:txBody>
                  <a:tcPr marL="5928" marR="5928" marT="628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                405.000,00 </a:t>
                      </a:r>
                    </a:p>
                  </a:txBody>
                  <a:tcPr marL="5928" marR="5928" marT="628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pt-BR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5928" marR="5928" marT="628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TOTAL GERAL</a:t>
                      </a:r>
                    </a:p>
                  </a:txBody>
                  <a:tcPr marL="5928" marR="5928" marT="628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          405.000,00 </a:t>
                      </a:r>
                    </a:p>
                  </a:txBody>
                  <a:tcPr marL="5928" marR="5928" marT="628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" name="Grupo 5"/>
          <p:cNvGrpSpPr>
            <a:grpSpLocks/>
          </p:cNvGrpSpPr>
          <p:nvPr/>
        </p:nvGrpSpPr>
        <p:grpSpPr bwMode="auto">
          <a:xfrm>
            <a:off x="261698" y="2678546"/>
            <a:ext cx="3867611" cy="333587"/>
            <a:chOff x="0" y="2571740"/>
            <a:chExt cx="5078639" cy="411305"/>
          </a:xfrm>
        </p:grpSpPr>
        <p:sp>
          <p:nvSpPr>
            <p:cNvPr id="13576" name="CaixaDeTexto 2"/>
            <p:cNvSpPr txBox="1">
              <a:spLocks noChangeArrowheads="1"/>
            </p:cNvSpPr>
            <p:nvPr/>
          </p:nvSpPr>
          <p:spPr bwMode="auto">
            <a:xfrm>
              <a:off x="0" y="2571740"/>
              <a:ext cx="2424978" cy="411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6204" tIns="43101" rIns="86204" bIns="43101">
              <a:spAutoFit/>
            </a:bodyPr>
            <a:lstStyle/>
            <a:p>
              <a:pPr eaLnBrk="1" hangingPunct="1"/>
              <a:r>
                <a:rPr lang="pt-BR" altLang="pt-BR" sz="1602" b="1" dirty="0">
                  <a:solidFill>
                    <a:srgbClr val="FF0000"/>
                  </a:solidFill>
                </a:rPr>
                <a:t>Impostos a Receber</a:t>
              </a:r>
            </a:p>
          </p:txBody>
        </p:sp>
        <p:sp>
          <p:nvSpPr>
            <p:cNvPr id="13577" name="CaixaDeTexto 4"/>
            <p:cNvSpPr txBox="1">
              <a:spLocks noChangeArrowheads="1"/>
            </p:cNvSpPr>
            <p:nvPr/>
          </p:nvSpPr>
          <p:spPr bwMode="auto">
            <a:xfrm>
              <a:off x="4229079" y="2571741"/>
              <a:ext cx="849560" cy="411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6204" tIns="43101" rIns="86204" bIns="43101">
              <a:spAutoFit/>
            </a:bodyPr>
            <a:lstStyle/>
            <a:p>
              <a:pPr eaLnBrk="1" hangingPunct="1"/>
              <a:r>
                <a:rPr lang="pt-BR" altLang="pt-BR" sz="1602" b="1" dirty="0">
                  <a:solidFill>
                    <a:srgbClr val="FF0000"/>
                  </a:solidFill>
                </a:rPr>
                <a:t>?????</a:t>
              </a:r>
            </a:p>
          </p:txBody>
        </p:sp>
      </p:grpSp>
      <p:grpSp>
        <p:nvGrpSpPr>
          <p:cNvPr id="3" name="Grupo 7"/>
          <p:cNvGrpSpPr>
            <a:grpSpLocks/>
          </p:cNvGrpSpPr>
          <p:nvPr/>
        </p:nvGrpSpPr>
        <p:grpSpPr bwMode="auto">
          <a:xfrm>
            <a:off x="261698" y="5853546"/>
            <a:ext cx="3867611" cy="333588"/>
            <a:chOff x="0" y="2571740"/>
            <a:chExt cx="5078639" cy="412939"/>
          </a:xfrm>
        </p:grpSpPr>
        <p:sp>
          <p:nvSpPr>
            <p:cNvPr id="13574" name="CaixaDeTexto 8"/>
            <p:cNvSpPr txBox="1">
              <a:spLocks noChangeArrowheads="1"/>
            </p:cNvSpPr>
            <p:nvPr/>
          </p:nvSpPr>
          <p:spPr bwMode="auto">
            <a:xfrm>
              <a:off x="0" y="2571740"/>
              <a:ext cx="2948686" cy="412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6204" tIns="43101" rIns="86204" bIns="43101">
              <a:spAutoFit/>
            </a:bodyPr>
            <a:lstStyle/>
            <a:p>
              <a:pPr eaLnBrk="1" hangingPunct="1"/>
              <a:r>
                <a:rPr lang="pt-BR" altLang="pt-BR" sz="1602" b="1" dirty="0">
                  <a:solidFill>
                    <a:srgbClr val="FF0000"/>
                  </a:solidFill>
                </a:rPr>
                <a:t>Desembolso Antecipado</a:t>
              </a:r>
            </a:p>
          </p:txBody>
        </p:sp>
        <p:sp>
          <p:nvSpPr>
            <p:cNvPr id="13575" name="CaixaDeTexto 9"/>
            <p:cNvSpPr txBox="1">
              <a:spLocks noChangeArrowheads="1"/>
            </p:cNvSpPr>
            <p:nvPr/>
          </p:nvSpPr>
          <p:spPr bwMode="auto">
            <a:xfrm>
              <a:off x="4229079" y="2571742"/>
              <a:ext cx="849560" cy="412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6204" tIns="43101" rIns="86204" bIns="43101">
              <a:spAutoFit/>
            </a:bodyPr>
            <a:lstStyle/>
            <a:p>
              <a:pPr eaLnBrk="1" hangingPunct="1"/>
              <a:r>
                <a:rPr lang="pt-BR" altLang="pt-BR" sz="1602" b="1" dirty="0">
                  <a:solidFill>
                    <a:srgbClr val="FF0000"/>
                  </a:solidFill>
                </a:rPr>
                <a:t>?????</a:t>
              </a:r>
            </a:p>
          </p:txBody>
        </p:sp>
      </p:grpSp>
      <p:grpSp>
        <p:nvGrpSpPr>
          <p:cNvPr id="4" name="Grupo 13"/>
          <p:cNvGrpSpPr>
            <a:grpSpLocks/>
          </p:cNvGrpSpPr>
          <p:nvPr/>
        </p:nvGrpSpPr>
        <p:grpSpPr bwMode="auto">
          <a:xfrm>
            <a:off x="4572001" y="2794003"/>
            <a:ext cx="3867611" cy="333588"/>
            <a:chOff x="0" y="2571740"/>
            <a:chExt cx="5078639" cy="412511"/>
          </a:xfrm>
        </p:grpSpPr>
        <p:sp>
          <p:nvSpPr>
            <p:cNvPr id="13572" name="CaixaDeTexto 14"/>
            <p:cNvSpPr txBox="1">
              <a:spLocks noChangeArrowheads="1"/>
            </p:cNvSpPr>
            <p:nvPr/>
          </p:nvSpPr>
          <p:spPr bwMode="auto">
            <a:xfrm>
              <a:off x="0" y="2571740"/>
              <a:ext cx="2527615" cy="4125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6204" tIns="43101" rIns="86204" bIns="43101">
              <a:spAutoFit/>
            </a:bodyPr>
            <a:lstStyle/>
            <a:p>
              <a:pPr eaLnBrk="1" hangingPunct="1"/>
              <a:r>
                <a:rPr lang="pt-BR" altLang="pt-BR" sz="1602" b="1" dirty="0">
                  <a:solidFill>
                    <a:srgbClr val="FF0000"/>
                  </a:solidFill>
                </a:rPr>
                <a:t>Provisões 13º/Férias</a:t>
              </a:r>
            </a:p>
          </p:txBody>
        </p:sp>
        <p:sp>
          <p:nvSpPr>
            <p:cNvPr id="13573" name="CaixaDeTexto 15"/>
            <p:cNvSpPr txBox="1">
              <a:spLocks noChangeArrowheads="1"/>
            </p:cNvSpPr>
            <p:nvPr/>
          </p:nvSpPr>
          <p:spPr bwMode="auto">
            <a:xfrm>
              <a:off x="4229079" y="2571742"/>
              <a:ext cx="849560" cy="4125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6204" tIns="43101" rIns="86204" bIns="43101">
              <a:spAutoFit/>
            </a:bodyPr>
            <a:lstStyle/>
            <a:p>
              <a:pPr eaLnBrk="1" hangingPunct="1"/>
              <a:r>
                <a:rPr lang="pt-BR" altLang="pt-BR" sz="1602" b="1" dirty="0">
                  <a:solidFill>
                    <a:srgbClr val="FF0000"/>
                  </a:solidFill>
                </a:rPr>
                <a:t>?????</a:t>
              </a:r>
            </a:p>
          </p:txBody>
        </p:sp>
      </p:grpSp>
      <p:grpSp>
        <p:nvGrpSpPr>
          <p:cNvPr id="5" name="Grupo 16"/>
          <p:cNvGrpSpPr>
            <a:grpSpLocks/>
          </p:cNvGrpSpPr>
          <p:nvPr/>
        </p:nvGrpSpPr>
        <p:grpSpPr bwMode="auto">
          <a:xfrm>
            <a:off x="261698" y="3255822"/>
            <a:ext cx="3867611" cy="333588"/>
            <a:chOff x="0" y="2571740"/>
            <a:chExt cx="5078639" cy="412511"/>
          </a:xfrm>
        </p:grpSpPr>
        <p:sp>
          <p:nvSpPr>
            <p:cNvPr id="13570" name="CaixaDeTexto 17"/>
            <p:cNvSpPr txBox="1">
              <a:spLocks noChangeArrowheads="1"/>
            </p:cNvSpPr>
            <p:nvPr/>
          </p:nvSpPr>
          <p:spPr bwMode="auto">
            <a:xfrm>
              <a:off x="0" y="2571740"/>
              <a:ext cx="3064541" cy="4125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6204" tIns="43101" rIns="86204" bIns="43101">
              <a:spAutoFit/>
            </a:bodyPr>
            <a:lstStyle/>
            <a:p>
              <a:pPr eaLnBrk="1" hangingPunct="1"/>
              <a:r>
                <a:rPr lang="pt-BR" altLang="pt-BR" sz="1602" b="1" dirty="0">
                  <a:solidFill>
                    <a:srgbClr val="FF0000"/>
                  </a:solidFill>
                </a:rPr>
                <a:t>(-)Ajustes </a:t>
              </a:r>
              <a:r>
                <a:rPr lang="pt-BR" altLang="pt-BR" sz="1602" b="1" dirty="0" err="1">
                  <a:solidFill>
                    <a:srgbClr val="FF0000"/>
                  </a:solidFill>
                </a:rPr>
                <a:t>Dev</a:t>
              </a:r>
              <a:r>
                <a:rPr lang="pt-BR" altLang="pt-BR" sz="1602" b="1" dirty="0">
                  <a:solidFill>
                    <a:srgbClr val="FF0000"/>
                  </a:solidFill>
                </a:rPr>
                <a:t>. Duvidosos</a:t>
              </a:r>
            </a:p>
          </p:txBody>
        </p:sp>
        <p:sp>
          <p:nvSpPr>
            <p:cNvPr id="13571" name="CaixaDeTexto 18"/>
            <p:cNvSpPr txBox="1">
              <a:spLocks noChangeArrowheads="1"/>
            </p:cNvSpPr>
            <p:nvPr/>
          </p:nvSpPr>
          <p:spPr bwMode="auto">
            <a:xfrm>
              <a:off x="4229079" y="2571742"/>
              <a:ext cx="849560" cy="4125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6204" tIns="43101" rIns="86204" bIns="43101">
              <a:spAutoFit/>
            </a:bodyPr>
            <a:lstStyle/>
            <a:p>
              <a:pPr eaLnBrk="1" hangingPunct="1"/>
              <a:r>
                <a:rPr lang="pt-BR" altLang="pt-BR" sz="1602" b="1" dirty="0">
                  <a:solidFill>
                    <a:srgbClr val="FF0000"/>
                  </a:solidFill>
                </a:rPr>
                <a:t>?????</a:t>
              </a:r>
            </a:p>
          </p:txBody>
        </p:sp>
      </p:grpSp>
      <p:grpSp>
        <p:nvGrpSpPr>
          <p:cNvPr id="6" name="Grupo 22"/>
          <p:cNvGrpSpPr>
            <a:grpSpLocks/>
          </p:cNvGrpSpPr>
          <p:nvPr/>
        </p:nvGrpSpPr>
        <p:grpSpPr bwMode="auto">
          <a:xfrm>
            <a:off x="261697" y="3948550"/>
            <a:ext cx="3844775" cy="319289"/>
            <a:chOff x="0" y="2571741"/>
            <a:chExt cx="5046355" cy="394613"/>
          </a:xfrm>
        </p:grpSpPr>
        <p:sp>
          <p:nvSpPr>
            <p:cNvPr id="13568" name="CaixaDeTexto 23"/>
            <p:cNvSpPr txBox="1">
              <a:spLocks noChangeArrowheads="1"/>
            </p:cNvSpPr>
            <p:nvPr/>
          </p:nvSpPr>
          <p:spPr bwMode="auto">
            <a:xfrm>
              <a:off x="0" y="2571741"/>
              <a:ext cx="1829459" cy="3946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6204" tIns="43101" rIns="86204" bIns="43101">
              <a:spAutoFit/>
            </a:bodyPr>
            <a:lstStyle/>
            <a:p>
              <a:pPr eaLnBrk="1" hangingPunct="1"/>
              <a:r>
                <a:rPr lang="pt-BR" altLang="pt-BR" sz="1509" b="1" dirty="0">
                  <a:solidFill>
                    <a:srgbClr val="FF0000"/>
                  </a:solidFill>
                </a:rPr>
                <a:t>(-) Depreciação</a:t>
              </a:r>
            </a:p>
          </p:txBody>
        </p:sp>
        <p:sp>
          <p:nvSpPr>
            <p:cNvPr id="13569" name="CaixaDeTexto 24"/>
            <p:cNvSpPr txBox="1">
              <a:spLocks noChangeArrowheads="1"/>
            </p:cNvSpPr>
            <p:nvPr/>
          </p:nvSpPr>
          <p:spPr bwMode="auto">
            <a:xfrm>
              <a:off x="4228743" y="2571743"/>
              <a:ext cx="817612" cy="3946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6204" tIns="43101" rIns="86204" bIns="43101">
              <a:spAutoFit/>
            </a:bodyPr>
            <a:lstStyle/>
            <a:p>
              <a:pPr eaLnBrk="1" hangingPunct="1"/>
              <a:r>
                <a:rPr lang="pt-BR" altLang="pt-BR" sz="1509" b="1" dirty="0">
                  <a:solidFill>
                    <a:srgbClr val="FF0000"/>
                  </a:solidFill>
                </a:rPr>
                <a:t>?????</a:t>
              </a:r>
            </a:p>
          </p:txBody>
        </p:sp>
      </p:grpSp>
      <p:grpSp>
        <p:nvGrpSpPr>
          <p:cNvPr id="7" name="Grupo 25"/>
          <p:cNvGrpSpPr>
            <a:grpSpLocks/>
          </p:cNvGrpSpPr>
          <p:nvPr/>
        </p:nvGrpSpPr>
        <p:grpSpPr bwMode="auto">
          <a:xfrm>
            <a:off x="261697" y="4410368"/>
            <a:ext cx="3844775" cy="319289"/>
            <a:chOff x="0" y="2571739"/>
            <a:chExt cx="5046355" cy="396243"/>
          </a:xfrm>
        </p:grpSpPr>
        <p:sp>
          <p:nvSpPr>
            <p:cNvPr id="13566" name="CaixaDeTexto 26"/>
            <p:cNvSpPr txBox="1">
              <a:spLocks noChangeArrowheads="1"/>
            </p:cNvSpPr>
            <p:nvPr/>
          </p:nvSpPr>
          <p:spPr bwMode="auto">
            <a:xfrm>
              <a:off x="0" y="2571741"/>
              <a:ext cx="1829459" cy="396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6204" tIns="43101" rIns="86204" bIns="43101">
              <a:spAutoFit/>
            </a:bodyPr>
            <a:lstStyle/>
            <a:p>
              <a:pPr eaLnBrk="1" hangingPunct="1"/>
              <a:r>
                <a:rPr lang="pt-BR" altLang="pt-BR" sz="1509" b="1" dirty="0">
                  <a:solidFill>
                    <a:srgbClr val="FF0000"/>
                  </a:solidFill>
                </a:rPr>
                <a:t>(-) Depreciação</a:t>
              </a:r>
            </a:p>
          </p:txBody>
        </p:sp>
        <p:sp>
          <p:nvSpPr>
            <p:cNvPr id="13567" name="CaixaDeTexto 27"/>
            <p:cNvSpPr txBox="1">
              <a:spLocks noChangeArrowheads="1"/>
            </p:cNvSpPr>
            <p:nvPr/>
          </p:nvSpPr>
          <p:spPr bwMode="auto">
            <a:xfrm>
              <a:off x="4228743" y="2571739"/>
              <a:ext cx="817612" cy="396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6204" tIns="43101" rIns="86204" bIns="43101">
              <a:spAutoFit/>
            </a:bodyPr>
            <a:lstStyle/>
            <a:p>
              <a:pPr eaLnBrk="1" hangingPunct="1"/>
              <a:r>
                <a:rPr lang="pt-BR" altLang="pt-BR" sz="1509" b="1" dirty="0">
                  <a:solidFill>
                    <a:srgbClr val="FF0000"/>
                  </a:solidFill>
                </a:rPr>
                <a:t>?????</a:t>
              </a:r>
            </a:p>
          </p:txBody>
        </p:sp>
      </p:grpSp>
      <p:grpSp>
        <p:nvGrpSpPr>
          <p:cNvPr id="8" name="Grupo 28"/>
          <p:cNvGrpSpPr>
            <a:grpSpLocks/>
          </p:cNvGrpSpPr>
          <p:nvPr/>
        </p:nvGrpSpPr>
        <p:grpSpPr bwMode="auto">
          <a:xfrm>
            <a:off x="261697" y="4179459"/>
            <a:ext cx="3844775" cy="319289"/>
            <a:chOff x="0" y="2571739"/>
            <a:chExt cx="5046355" cy="396243"/>
          </a:xfrm>
        </p:grpSpPr>
        <p:sp>
          <p:nvSpPr>
            <p:cNvPr id="13564" name="CaixaDeTexto 29"/>
            <p:cNvSpPr txBox="1">
              <a:spLocks noChangeArrowheads="1"/>
            </p:cNvSpPr>
            <p:nvPr/>
          </p:nvSpPr>
          <p:spPr bwMode="auto">
            <a:xfrm>
              <a:off x="0" y="2571741"/>
              <a:ext cx="1614012" cy="396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6204" tIns="43101" rIns="86204" bIns="43101">
              <a:spAutoFit/>
            </a:bodyPr>
            <a:lstStyle/>
            <a:p>
              <a:pPr eaLnBrk="1" hangingPunct="1"/>
              <a:r>
                <a:rPr lang="pt-BR" altLang="pt-BR" sz="1509" b="1" dirty="0">
                  <a:solidFill>
                    <a:srgbClr val="FF0000"/>
                  </a:solidFill>
                </a:rPr>
                <a:t>Bens Imóveis</a:t>
              </a:r>
            </a:p>
          </p:txBody>
        </p:sp>
        <p:sp>
          <p:nvSpPr>
            <p:cNvPr id="13565" name="CaixaDeTexto 30"/>
            <p:cNvSpPr txBox="1">
              <a:spLocks noChangeArrowheads="1"/>
            </p:cNvSpPr>
            <p:nvPr/>
          </p:nvSpPr>
          <p:spPr bwMode="auto">
            <a:xfrm>
              <a:off x="4228743" y="2571739"/>
              <a:ext cx="817612" cy="396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6204" tIns="43101" rIns="86204" bIns="43101">
              <a:spAutoFit/>
            </a:bodyPr>
            <a:lstStyle/>
            <a:p>
              <a:pPr eaLnBrk="1" hangingPunct="1"/>
              <a:r>
                <a:rPr lang="pt-BR" altLang="pt-BR" sz="1509" b="1" dirty="0">
                  <a:solidFill>
                    <a:srgbClr val="FF0000"/>
                  </a:solidFill>
                </a:rPr>
                <a:t>?????</a:t>
              </a:r>
            </a:p>
          </p:txBody>
        </p:sp>
      </p:grpSp>
      <p:grpSp>
        <p:nvGrpSpPr>
          <p:cNvPr id="9" name="Grupo 31"/>
          <p:cNvGrpSpPr>
            <a:grpSpLocks/>
          </p:cNvGrpSpPr>
          <p:nvPr/>
        </p:nvGrpSpPr>
        <p:grpSpPr bwMode="auto">
          <a:xfrm>
            <a:off x="261697" y="4700285"/>
            <a:ext cx="3844775" cy="319288"/>
            <a:chOff x="0" y="2571739"/>
            <a:chExt cx="5046355" cy="397886"/>
          </a:xfrm>
        </p:grpSpPr>
        <p:sp>
          <p:nvSpPr>
            <p:cNvPr id="13562" name="CaixaDeTexto 32"/>
            <p:cNvSpPr txBox="1">
              <a:spLocks noChangeArrowheads="1"/>
            </p:cNvSpPr>
            <p:nvPr/>
          </p:nvSpPr>
          <p:spPr bwMode="auto">
            <a:xfrm>
              <a:off x="0" y="2571741"/>
              <a:ext cx="1650284" cy="397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6204" tIns="43101" rIns="86204" bIns="43101">
              <a:spAutoFit/>
            </a:bodyPr>
            <a:lstStyle/>
            <a:p>
              <a:pPr eaLnBrk="1" hangingPunct="1"/>
              <a:r>
                <a:rPr lang="pt-BR" altLang="pt-BR" sz="1509" b="1" dirty="0">
                  <a:solidFill>
                    <a:srgbClr val="FF0000"/>
                  </a:solidFill>
                </a:rPr>
                <a:t>Almoxarifado</a:t>
              </a:r>
            </a:p>
          </p:txBody>
        </p:sp>
        <p:sp>
          <p:nvSpPr>
            <p:cNvPr id="13563" name="CaixaDeTexto 33"/>
            <p:cNvSpPr txBox="1">
              <a:spLocks noChangeArrowheads="1"/>
            </p:cNvSpPr>
            <p:nvPr/>
          </p:nvSpPr>
          <p:spPr bwMode="auto">
            <a:xfrm>
              <a:off x="4228743" y="2571739"/>
              <a:ext cx="817612" cy="3978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6204" tIns="43101" rIns="86204" bIns="43101">
              <a:spAutoFit/>
            </a:bodyPr>
            <a:lstStyle/>
            <a:p>
              <a:pPr eaLnBrk="1" hangingPunct="1"/>
              <a:r>
                <a:rPr lang="pt-BR" altLang="pt-BR" sz="1509" b="1" dirty="0">
                  <a:solidFill>
                    <a:srgbClr val="FF0000"/>
                  </a:solidFill>
                </a:rPr>
                <a:t>?????</a:t>
              </a:r>
            </a:p>
          </p:txBody>
        </p:sp>
      </p:grpSp>
      <p:grpSp>
        <p:nvGrpSpPr>
          <p:cNvPr id="10" name="Grupo 34"/>
          <p:cNvGrpSpPr>
            <a:grpSpLocks/>
          </p:cNvGrpSpPr>
          <p:nvPr/>
        </p:nvGrpSpPr>
        <p:grpSpPr bwMode="auto">
          <a:xfrm>
            <a:off x="261697" y="4929913"/>
            <a:ext cx="3844775" cy="319289"/>
            <a:chOff x="0" y="2571739"/>
            <a:chExt cx="5046355" cy="396243"/>
          </a:xfrm>
        </p:grpSpPr>
        <p:sp>
          <p:nvSpPr>
            <p:cNvPr id="13560" name="CaixaDeTexto 35"/>
            <p:cNvSpPr txBox="1">
              <a:spLocks noChangeArrowheads="1"/>
            </p:cNvSpPr>
            <p:nvPr/>
          </p:nvSpPr>
          <p:spPr bwMode="auto">
            <a:xfrm>
              <a:off x="0" y="2571741"/>
              <a:ext cx="1372222" cy="396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6204" tIns="43101" rIns="86204" bIns="43101">
              <a:spAutoFit/>
            </a:bodyPr>
            <a:lstStyle/>
            <a:p>
              <a:pPr eaLnBrk="1" hangingPunct="1"/>
              <a:r>
                <a:rPr lang="pt-BR" altLang="pt-BR" sz="1509" b="1" dirty="0">
                  <a:solidFill>
                    <a:srgbClr val="FF0000"/>
                  </a:solidFill>
                </a:rPr>
                <a:t>Intangíveis</a:t>
              </a:r>
            </a:p>
          </p:txBody>
        </p:sp>
        <p:sp>
          <p:nvSpPr>
            <p:cNvPr id="13561" name="CaixaDeTexto 36"/>
            <p:cNvSpPr txBox="1">
              <a:spLocks noChangeArrowheads="1"/>
            </p:cNvSpPr>
            <p:nvPr/>
          </p:nvSpPr>
          <p:spPr bwMode="auto">
            <a:xfrm>
              <a:off x="4228743" y="2571739"/>
              <a:ext cx="817612" cy="396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6204" tIns="43101" rIns="86204" bIns="43101">
              <a:spAutoFit/>
            </a:bodyPr>
            <a:lstStyle/>
            <a:p>
              <a:pPr eaLnBrk="1" hangingPunct="1"/>
              <a:r>
                <a:rPr lang="pt-BR" altLang="pt-BR" sz="1509" b="1" dirty="0">
                  <a:solidFill>
                    <a:srgbClr val="FF0000"/>
                  </a:solidFill>
                </a:rPr>
                <a:t>?????</a:t>
              </a:r>
            </a:p>
          </p:txBody>
        </p:sp>
      </p:grpSp>
      <p:grpSp>
        <p:nvGrpSpPr>
          <p:cNvPr id="11" name="Grupo 37"/>
          <p:cNvGrpSpPr>
            <a:grpSpLocks/>
          </p:cNvGrpSpPr>
          <p:nvPr/>
        </p:nvGrpSpPr>
        <p:grpSpPr bwMode="auto">
          <a:xfrm>
            <a:off x="261697" y="5160823"/>
            <a:ext cx="3844775" cy="319289"/>
            <a:chOff x="0" y="2571741"/>
            <a:chExt cx="5046355" cy="394613"/>
          </a:xfrm>
        </p:grpSpPr>
        <p:sp>
          <p:nvSpPr>
            <p:cNvPr id="13558" name="CaixaDeTexto 38"/>
            <p:cNvSpPr txBox="1">
              <a:spLocks noChangeArrowheads="1"/>
            </p:cNvSpPr>
            <p:nvPr/>
          </p:nvSpPr>
          <p:spPr bwMode="auto">
            <a:xfrm>
              <a:off x="0" y="2571741"/>
              <a:ext cx="1854370" cy="3946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6204" tIns="43101" rIns="86204" bIns="43101">
              <a:spAutoFit/>
            </a:bodyPr>
            <a:lstStyle/>
            <a:p>
              <a:pPr eaLnBrk="1" hangingPunct="1"/>
              <a:r>
                <a:rPr lang="pt-BR" altLang="pt-BR" sz="1509" b="1" dirty="0">
                  <a:solidFill>
                    <a:srgbClr val="FF0000"/>
                  </a:solidFill>
                </a:rPr>
                <a:t>(-) Amortização</a:t>
              </a:r>
            </a:p>
          </p:txBody>
        </p:sp>
        <p:sp>
          <p:nvSpPr>
            <p:cNvPr id="13559" name="CaixaDeTexto 39"/>
            <p:cNvSpPr txBox="1">
              <a:spLocks noChangeArrowheads="1"/>
            </p:cNvSpPr>
            <p:nvPr/>
          </p:nvSpPr>
          <p:spPr bwMode="auto">
            <a:xfrm>
              <a:off x="4228743" y="2571743"/>
              <a:ext cx="817612" cy="3946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6204" tIns="43101" rIns="86204" bIns="43101">
              <a:spAutoFit/>
            </a:bodyPr>
            <a:lstStyle/>
            <a:p>
              <a:pPr eaLnBrk="1" hangingPunct="1"/>
              <a:r>
                <a:rPr lang="pt-BR" altLang="pt-BR" sz="1509" b="1" dirty="0">
                  <a:solidFill>
                    <a:srgbClr val="FF0000"/>
                  </a:solidFill>
                </a:rPr>
                <a:t>?????</a:t>
              </a:r>
            </a:p>
          </p:txBody>
        </p:sp>
      </p:grpSp>
      <p:grpSp>
        <p:nvGrpSpPr>
          <p:cNvPr id="12" name="Grupo 40"/>
          <p:cNvGrpSpPr>
            <a:grpSpLocks/>
          </p:cNvGrpSpPr>
          <p:nvPr/>
        </p:nvGrpSpPr>
        <p:grpSpPr bwMode="auto">
          <a:xfrm>
            <a:off x="261697" y="5390449"/>
            <a:ext cx="3844775" cy="319289"/>
            <a:chOff x="0" y="2571741"/>
            <a:chExt cx="5046355" cy="394613"/>
          </a:xfrm>
        </p:grpSpPr>
        <p:sp>
          <p:nvSpPr>
            <p:cNvPr id="13556" name="CaixaDeTexto 41"/>
            <p:cNvSpPr txBox="1">
              <a:spLocks noChangeArrowheads="1"/>
            </p:cNvSpPr>
            <p:nvPr/>
          </p:nvSpPr>
          <p:spPr bwMode="auto">
            <a:xfrm>
              <a:off x="0" y="2571741"/>
              <a:ext cx="2397701" cy="3946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6204" tIns="43101" rIns="86204" bIns="43101">
              <a:spAutoFit/>
            </a:bodyPr>
            <a:lstStyle/>
            <a:p>
              <a:pPr eaLnBrk="1" hangingPunct="1"/>
              <a:r>
                <a:rPr lang="pt-BR" altLang="pt-BR" sz="1509" b="1" dirty="0">
                  <a:solidFill>
                    <a:srgbClr val="FF0000"/>
                  </a:solidFill>
                </a:rPr>
                <a:t>Bens de Uso Comum</a:t>
              </a:r>
            </a:p>
          </p:txBody>
        </p:sp>
        <p:sp>
          <p:nvSpPr>
            <p:cNvPr id="13557" name="CaixaDeTexto 42"/>
            <p:cNvSpPr txBox="1">
              <a:spLocks noChangeArrowheads="1"/>
            </p:cNvSpPr>
            <p:nvPr/>
          </p:nvSpPr>
          <p:spPr bwMode="auto">
            <a:xfrm>
              <a:off x="4228743" y="2571743"/>
              <a:ext cx="817612" cy="3946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6204" tIns="43101" rIns="86204" bIns="43101">
              <a:spAutoFit/>
            </a:bodyPr>
            <a:lstStyle/>
            <a:p>
              <a:pPr eaLnBrk="1" hangingPunct="1"/>
              <a:r>
                <a:rPr lang="pt-BR" altLang="pt-BR" sz="1509" b="1" dirty="0">
                  <a:solidFill>
                    <a:srgbClr val="FF0000"/>
                  </a:solidFill>
                </a:rPr>
                <a:t>?????</a:t>
              </a:r>
            </a:p>
          </p:txBody>
        </p:sp>
      </p:grpSp>
      <p:grpSp>
        <p:nvGrpSpPr>
          <p:cNvPr id="13" name="Grupo 43"/>
          <p:cNvGrpSpPr>
            <a:grpSpLocks/>
          </p:cNvGrpSpPr>
          <p:nvPr/>
        </p:nvGrpSpPr>
        <p:grpSpPr bwMode="auto">
          <a:xfrm>
            <a:off x="261697" y="5622640"/>
            <a:ext cx="3844775" cy="319289"/>
            <a:chOff x="0" y="2571739"/>
            <a:chExt cx="5046355" cy="396243"/>
          </a:xfrm>
        </p:grpSpPr>
        <p:sp>
          <p:nvSpPr>
            <p:cNvPr id="13554" name="CaixaDeTexto 44"/>
            <p:cNvSpPr txBox="1">
              <a:spLocks noChangeArrowheads="1"/>
            </p:cNvSpPr>
            <p:nvPr/>
          </p:nvSpPr>
          <p:spPr bwMode="auto">
            <a:xfrm>
              <a:off x="0" y="2571741"/>
              <a:ext cx="1829459" cy="396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6204" tIns="43101" rIns="86204" bIns="43101">
              <a:spAutoFit/>
            </a:bodyPr>
            <a:lstStyle/>
            <a:p>
              <a:pPr eaLnBrk="1" hangingPunct="1"/>
              <a:r>
                <a:rPr lang="pt-BR" altLang="pt-BR" sz="1509" b="1" dirty="0">
                  <a:solidFill>
                    <a:srgbClr val="FF0000"/>
                  </a:solidFill>
                </a:rPr>
                <a:t>(-) Depreciação</a:t>
              </a:r>
            </a:p>
          </p:txBody>
        </p:sp>
        <p:sp>
          <p:nvSpPr>
            <p:cNvPr id="13555" name="CaixaDeTexto 45"/>
            <p:cNvSpPr txBox="1">
              <a:spLocks noChangeArrowheads="1"/>
            </p:cNvSpPr>
            <p:nvPr/>
          </p:nvSpPr>
          <p:spPr bwMode="auto">
            <a:xfrm>
              <a:off x="4228743" y="2571739"/>
              <a:ext cx="817612" cy="396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6204" tIns="43101" rIns="86204" bIns="43101">
              <a:spAutoFit/>
            </a:bodyPr>
            <a:lstStyle/>
            <a:p>
              <a:pPr eaLnBrk="1" hangingPunct="1"/>
              <a:r>
                <a:rPr lang="pt-BR" altLang="pt-BR" sz="1509" b="1" dirty="0">
                  <a:solidFill>
                    <a:srgbClr val="FF0000"/>
                  </a:solidFill>
                </a:rPr>
                <a:t>?????</a:t>
              </a:r>
            </a:p>
          </p:txBody>
        </p:sp>
      </p:grpSp>
      <p:grpSp>
        <p:nvGrpSpPr>
          <p:cNvPr id="14" name="Grupo 46"/>
          <p:cNvGrpSpPr>
            <a:grpSpLocks/>
          </p:cNvGrpSpPr>
          <p:nvPr/>
        </p:nvGrpSpPr>
        <p:grpSpPr bwMode="auto">
          <a:xfrm>
            <a:off x="4408732" y="3717634"/>
            <a:ext cx="4286065" cy="333590"/>
            <a:chOff x="0" y="2571730"/>
            <a:chExt cx="4981455" cy="350377"/>
          </a:xfrm>
        </p:grpSpPr>
        <p:sp>
          <p:nvSpPr>
            <p:cNvPr id="13552" name="CaixaDeTexto 47"/>
            <p:cNvSpPr txBox="1">
              <a:spLocks noChangeArrowheads="1"/>
            </p:cNvSpPr>
            <p:nvPr/>
          </p:nvSpPr>
          <p:spPr bwMode="auto">
            <a:xfrm>
              <a:off x="0" y="2571734"/>
              <a:ext cx="3506548" cy="350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6204" tIns="43101" rIns="86204" bIns="43101">
              <a:spAutoFit/>
            </a:bodyPr>
            <a:lstStyle/>
            <a:p>
              <a:pPr eaLnBrk="1" hangingPunct="1"/>
              <a:r>
                <a:rPr lang="pt-BR" altLang="pt-BR" sz="1602" b="1" dirty="0">
                  <a:solidFill>
                    <a:srgbClr val="FF0000"/>
                  </a:solidFill>
                </a:rPr>
                <a:t>Obrigações incorridas e não Emp.</a:t>
              </a:r>
            </a:p>
          </p:txBody>
        </p:sp>
        <p:sp>
          <p:nvSpPr>
            <p:cNvPr id="13553" name="CaixaDeTexto 48"/>
            <p:cNvSpPr txBox="1">
              <a:spLocks noChangeArrowheads="1"/>
            </p:cNvSpPr>
            <p:nvPr/>
          </p:nvSpPr>
          <p:spPr bwMode="auto">
            <a:xfrm>
              <a:off x="4229508" y="2571730"/>
              <a:ext cx="751947" cy="350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6204" tIns="43101" rIns="86204" bIns="43101">
              <a:spAutoFit/>
            </a:bodyPr>
            <a:lstStyle/>
            <a:p>
              <a:pPr eaLnBrk="1" hangingPunct="1"/>
              <a:r>
                <a:rPr lang="pt-BR" altLang="pt-BR" sz="1602" b="1" dirty="0">
                  <a:solidFill>
                    <a:srgbClr val="FF0000"/>
                  </a:solidFill>
                </a:rPr>
                <a:t>?????</a:t>
              </a:r>
            </a:p>
          </p:txBody>
        </p:sp>
      </p:grpSp>
      <p:grpSp>
        <p:nvGrpSpPr>
          <p:cNvPr id="15" name="Grupo 49"/>
          <p:cNvGrpSpPr>
            <a:grpSpLocks/>
          </p:cNvGrpSpPr>
          <p:nvPr/>
        </p:nvGrpSpPr>
        <p:grpSpPr bwMode="auto">
          <a:xfrm>
            <a:off x="4463155" y="4006272"/>
            <a:ext cx="4241316" cy="333588"/>
            <a:chOff x="0" y="2571740"/>
            <a:chExt cx="4990154" cy="412939"/>
          </a:xfrm>
        </p:grpSpPr>
        <p:sp>
          <p:nvSpPr>
            <p:cNvPr id="13550" name="CaixaDeTexto 50"/>
            <p:cNvSpPr txBox="1">
              <a:spLocks noChangeArrowheads="1"/>
            </p:cNvSpPr>
            <p:nvPr/>
          </p:nvSpPr>
          <p:spPr bwMode="auto">
            <a:xfrm>
              <a:off x="0" y="2571740"/>
              <a:ext cx="1628778" cy="412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6204" tIns="43101" rIns="86204" bIns="43101">
              <a:spAutoFit/>
            </a:bodyPr>
            <a:lstStyle/>
            <a:p>
              <a:pPr eaLnBrk="1" hangingPunct="1"/>
              <a:r>
                <a:rPr lang="pt-BR" altLang="pt-BR" sz="1602" b="1" dirty="0">
                  <a:solidFill>
                    <a:srgbClr val="FF0000"/>
                  </a:solidFill>
                </a:rPr>
                <a:t>Dívida Judicial</a:t>
              </a:r>
            </a:p>
          </p:txBody>
        </p:sp>
        <p:sp>
          <p:nvSpPr>
            <p:cNvPr id="13551" name="CaixaDeTexto 51"/>
            <p:cNvSpPr txBox="1">
              <a:spLocks noChangeArrowheads="1"/>
            </p:cNvSpPr>
            <p:nvPr/>
          </p:nvSpPr>
          <p:spPr bwMode="auto">
            <a:xfrm>
              <a:off x="4228947" y="2571742"/>
              <a:ext cx="761207" cy="412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6204" tIns="43101" rIns="86204" bIns="43101">
              <a:spAutoFit/>
            </a:bodyPr>
            <a:lstStyle/>
            <a:p>
              <a:pPr eaLnBrk="1" hangingPunct="1"/>
              <a:r>
                <a:rPr lang="pt-BR" altLang="pt-BR" sz="1602" b="1" dirty="0">
                  <a:solidFill>
                    <a:srgbClr val="FF0000"/>
                  </a:solidFill>
                </a:rPr>
                <a:t>?????</a:t>
              </a:r>
            </a:p>
          </p:txBody>
        </p:sp>
      </p:grpSp>
      <p:sp>
        <p:nvSpPr>
          <p:cNvPr id="13542" name="CaixaDeTexto 52"/>
          <p:cNvSpPr txBox="1">
            <a:spLocks noChangeArrowheads="1"/>
          </p:cNvSpPr>
          <p:nvPr/>
        </p:nvSpPr>
        <p:spPr bwMode="auto">
          <a:xfrm>
            <a:off x="261698" y="196273"/>
            <a:ext cx="1773250" cy="31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1410" tIns="35705" rIns="71410" bIns="35705">
            <a:spAutoFit/>
          </a:bodyPr>
          <a:lstStyle/>
          <a:p>
            <a:pPr eaLnBrk="1" hangingPunct="1"/>
            <a:r>
              <a:rPr lang="pt-BR" altLang="pt-BR" sz="1602" b="1" dirty="0">
                <a:solidFill>
                  <a:srgbClr val="000000"/>
                </a:solidFill>
              </a:rPr>
              <a:t>ATIVO FINANCEIRO</a:t>
            </a:r>
          </a:p>
        </p:txBody>
      </p:sp>
      <p:sp>
        <p:nvSpPr>
          <p:cNvPr id="13543" name="CaixaDeTexto 53"/>
          <p:cNvSpPr txBox="1">
            <a:spLocks noChangeArrowheads="1"/>
          </p:cNvSpPr>
          <p:nvPr/>
        </p:nvSpPr>
        <p:spPr bwMode="auto">
          <a:xfrm>
            <a:off x="4408733" y="196273"/>
            <a:ext cx="1978948" cy="31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1410" tIns="35705" rIns="71410" bIns="35705">
            <a:spAutoFit/>
          </a:bodyPr>
          <a:lstStyle/>
          <a:p>
            <a:pPr eaLnBrk="1" hangingPunct="1"/>
            <a:r>
              <a:rPr lang="pt-BR" altLang="pt-BR" sz="1602" b="1" dirty="0">
                <a:solidFill>
                  <a:srgbClr val="000000"/>
                </a:solidFill>
              </a:rPr>
              <a:t>PASSIVO FINANCEIRO</a:t>
            </a:r>
          </a:p>
        </p:txBody>
      </p:sp>
      <p:sp>
        <p:nvSpPr>
          <p:cNvPr id="13544" name="CaixaDeTexto 54"/>
          <p:cNvSpPr txBox="1">
            <a:spLocks noChangeArrowheads="1"/>
          </p:cNvSpPr>
          <p:nvPr/>
        </p:nvSpPr>
        <p:spPr bwMode="auto">
          <a:xfrm>
            <a:off x="3102580" y="196273"/>
            <a:ext cx="1085178" cy="31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1410" tIns="35705" rIns="71410" bIns="35705">
            <a:spAutoFit/>
          </a:bodyPr>
          <a:lstStyle/>
          <a:p>
            <a:pPr eaLnBrk="1" hangingPunct="1"/>
            <a:r>
              <a:rPr lang="pt-BR" altLang="pt-BR" sz="1602" b="1" dirty="0">
                <a:solidFill>
                  <a:srgbClr val="000000"/>
                </a:solidFill>
              </a:rPr>
              <a:t>305.000,00</a:t>
            </a:r>
          </a:p>
        </p:txBody>
      </p:sp>
      <p:sp>
        <p:nvSpPr>
          <p:cNvPr id="13545" name="CaixaDeTexto 55"/>
          <p:cNvSpPr txBox="1">
            <a:spLocks noChangeArrowheads="1"/>
          </p:cNvSpPr>
          <p:nvPr/>
        </p:nvSpPr>
        <p:spPr bwMode="auto">
          <a:xfrm>
            <a:off x="7775703" y="196273"/>
            <a:ext cx="1085178" cy="31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1410" tIns="35705" rIns="71410" bIns="35705">
            <a:spAutoFit/>
          </a:bodyPr>
          <a:lstStyle/>
          <a:p>
            <a:pPr eaLnBrk="1" hangingPunct="1"/>
            <a:r>
              <a:rPr lang="pt-BR" altLang="pt-BR" sz="1602" b="1" dirty="0">
                <a:solidFill>
                  <a:srgbClr val="000000"/>
                </a:solidFill>
              </a:rPr>
              <a:t>115.000,00</a:t>
            </a:r>
          </a:p>
        </p:txBody>
      </p:sp>
      <p:sp>
        <p:nvSpPr>
          <p:cNvPr id="13546" name="CaixaDeTexto 56"/>
          <p:cNvSpPr txBox="1">
            <a:spLocks noChangeArrowheads="1"/>
          </p:cNvSpPr>
          <p:nvPr/>
        </p:nvSpPr>
        <p:spPr bwMode="auto">
          <a:xfrm>
            <a:off x="261697" y="2447637"/>
            <a:ext cx="1914699" cy="31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1410" tIns="35705" rIns="71410" bIns="35705">
            <a:spAutoFit/>
          </a:bodyPr>
          <a:lstStyle/>
          <a:p>
            <a:pPr eaLnBrk="1" hangingPunct="1"/>
            <a:r>
              <a:rPr lang="pt-BR" altLang="pt-BR" sz="1602" b="1" dirty="0">
                <a:solidFill>
                  <a:srgbClr val="000000"/>
                </a:solidFill>
              </a:rPr>
              <a:t>ATIVO PERMANENTE</a:t>
            </a:r>
          </a:p>
        </p:txBody>
      </p:sp>
      <p:sp>
        <p:nvSpPr>
          <p:cNvPr id="13547" name="CaixaDeTexto 57"/>
          <p:cNvSpPr txBox="1">
            <a:spLocks noChangeArrowheads="1"/>
          </p:cNvSpPr>
          <p:nvPr/>
        </p:nvSpPr>
        <p:spPr bwMode="auto">
          <a:xfrm>
            <a:off x="3211426" y="2447637"/>
            <a:ext cx="1085178" cy="31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1410" tIns="35705" rIns="71410" bIns="35705">
            <a:spAutoFit/>
          </a:bodyPr>
          <a:lstStyle/>
          <a:p>
            <a:pPr eaLnBrk="1" hangingPunct="1"/>
            <a:r>
              <a:rPr lang="pt-BR" altLang="pt-BR" sz="1602" b="1" dirty="0">
                <a:solidFill>
                  <a:srgbClr val="000000"/>
                </a:solidFill>
              </a:rPr>
              <a:t>100.000,00</a:t>
            </a:r>
          </a:p>
        </p:txBody>
      </p:sp>
      <p:sp>
        <p:nvSpPr>
          <p:cNvPr id="13548" name="CaixaDeTexto 58"/>
          <p:cNvSpPr txBox="1">
            <a:spLocks noChangeArrowheads="1"/>
          </p:cNvSpPr>
          <p:nvPr/>
        </p:nvSpPr>
        <p:spPr bwMode="auto">
          <a:xfrm>
            <a:off x="7873663" y="2447637"/>
            <a:ext cx="980982" cy="31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1410" tIns="35705" rIns="71410" bIns="35705">
            <a:spAutoFit/>
          </a:bodyPr>
          <a:lstStyle/>
          <a:p>
            <a:pPr eaLnBrk="1" hangingPunct="1"/>
            <a:r>
              <a:rPr lang="pt-BR" altLang="pt-BR" sz="1602" b="1" dirty="0">
                <a:solidFill>
                  <a:srgbClr val="000000"/>
                </a:solidFill>
              </a:rPr>
              <a:t>65.000,00</a:t>
            </a:r>
          </a:p>
        </p:txBody>
      </p:sp>
      <p:sp>
        <p:nvSpPr>
          <p:cNvPr id="13549" name="CaixaDeTexto 59"/>
          <p:cNvSpPr txBox="1">
            <a:spLocks noChangeArrowheads="1"/>
          </p:cNvSpPr>
          <p:nvPr/>
        </p:nvSpPr>
        <p:spPr bwMode="auto">
          <a:xfrm>
            <a:off x="4408732" y="2447637"/>
            <a:ext cx="2120397" cy="31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1410" tIns="35705" rIns="71410" bIns="35705">
            <a:spAutoFit/>
          </a:bodyPr>
          <a:lstStyle/>
          <a:p>
            <a:pPr eaLnBrk="1" hangingPunct="1"/>
            <a:r>
              <a:rPr lang="pt-BR" altLang="pt-BR" sz="1602" b="1" dirty="0">
                <a:solidFill>
                  <a:srgbClr val="000000"/>
                </a:solidFill>
              </a:rPr>
              <a:t>PASSIVO PERMANENTE</a:t>
            </a:r>
          </a:p>
        </p:txBody>
      </p:sp>
    </p:spTree>
    <p:extLst>
      <p:ext uri="{BB962C8B-B14F-4D97-AF65-F5344CB8AC3E}">
        <p14:creationId xmlns:p14="http://schemas.microsoft.com/office/powerpoint/2010/main" val="302697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2"/>
          <p:cNvSpPr>
            <a:spLocks noChangeArrowheads="1"/>
          </p:cNvSpPr>
          <p:nvPr/>
        </p:nvSpPr>
        <p:spPr bwMode="auto">
          <a:xfrm>
            <a:off x="0" y="-176740"/>
            <a:ext cx="153030" cy="353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708688">
                <a:alpha val="74997"/>
              </a:srgbClr>
            </a:prstShdw>
          </a:effectLst>
        </p:spPr>
        <p:txBody>
          <a:bodyPr wrap="none" lIns="75743" tIns="37871" rIns="75743" bIns="37871" anchor="ctr">
            <a:spAutoFit/>
          </a:bodyPr>
          <a:lstStyle/>
          <a:p>
            <a:pPr eaLnBrk="1" hangingPunct="1"/>
            <a:endParaRPr lang="en-US" altLang="pt-BR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0" y="203357"/>
            <a:ext cx="4968552" cy="3719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 smtClean="0"/>
              <a:t>ESCOLA MUNICIPAL DO BITURY – EXERCÍCIO 2014</a:t>
            </a:r>
            <a:endParaRPr lang="pt-BR" sz="1600" b="1" dirty="0"/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6014612"/>
              </p:ext>
            </p:extLst>
          </p:nvPr>
        </p:nvGraphicFramePr>
        <p:xfrm>
          <a:off x="395536" y="1124744"/>
          <a:ext cx="8568952" cy="3960438"/>
        </p:xfrm>
        <a:graphic>
          <a:graphicData uri="http://schemas.openxmlformats.org/drawingml/2006/table">
            <a:tbl>
              <a:tblPr/>
              <a:tblGrid>
                <a:gridCol w="3787382"/>
                <a:gridCol w="3384973"/>
                <a:gridCol w="1396597"/>
              </a:tblGrid>
              <a:tr h="364548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CONSOLIDAÇÃO DOS CUSTOS:</a:t>
                      </a:r>
                    </a:p>
                  </a:txBody>
                  <a:tcPr marL="8525" marR="8525" marT="8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5" marR="8525" marT="8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5" marR="8525" marT="8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9178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(I) MAT. CONSUMO (material de limpeza e escritório)</a:t>
                      </a:r>
                    </a:p>
                  </a:txBody>
                  <a:tcPr marL="8525" marR="8525" marT="8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313.000,00 </a:t>
                      </a:r>
                    </a:p>
                  </a:txBody>
                  <a:tcPr marL="8525" marR="8525" marT="8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719178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(II) VENC. PESSOAL CIVIL (vencimentos, encargos patronais, férias, décimo terceiro, auxílios, bônus, etc.)</a:t>
                      </a:r>
                    </a:p>
                  </a:txBody>
                  <a:tcPr marL="8525" marR="8525" marT="8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945.000,00 </a:t>
                      </a:r>
                    </a:p>
                  </a:txBody>
                  <a:tcPr marL="8525" marR="8525" marT="8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</a:tr>
              <a:tr h="719178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(III) OUTROS SERVIÇOS PESSOAS FÍSICAS E JURÍDICAS (contratos, serviços, transporte escolar, luz, água, telefone, etc.)</a:t>
                      </a:r>
                    </a:p>
                  </a:txBody>
                  <a:tcPr marL="8525" marR="8525" marT="8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29.000,00 </a:t>
                      </a:r>
                    </a:p>
                  </a:txBody>
                  <a:tcPr marL="8525" marR="8525" marT="8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</a:tr>
              <a:tr h="719178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(IV) DEPRECIAÇÃO DE PATRIMÔNIO TANGÍVEL E INTAGÍVEL (bens móveis e imóveis)</a:t>
                      </a:r>
                    </a:p>
                  </a:txBody>
                  <a:tcPr marL="8525" marR="8525" marT="8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87.000,00 </a:t>
                      </a:r>
                    </a:p>
                  </a:txBody>
                  <a:tcPr marL="8525" marR="8525" marT="8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</a:tr>
              <a:tr h="719178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20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CUSTO DA ESCOLA NO ANO</a:t>
                      </a:r>
                    </a:p>
                  </a:txBody>
                  <a:tcPr marL="8525" marR="8525" marT="8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1.374.000,00 </a:t>
                      </a:r>
                    </a:p>
                  </a:txBody>
                  <a:tcPr marL="8525" marR="8525" marT="8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16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2"/>
          <p:cNvSpPr>
            <a:spLocks noChangeArrowheads="1"/>
          </p:cNvSpPr>
          <p:nvPr/>
        </p:nvSpPr>
        <p:spPr bwMode="auto">
          <a:xfrm>
            <a:off x="0" y="-176740"/>
            <a:ext cx="153030" cy="353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708688">
                <a:alpha val="74997"/>
              </a:srgbClr>
            </a:prstShdw>
          </a:effectLst>
        </p:spPr>
        <p:txBody>
          <a:bodyPr wrap="none" lIns="75743" tIns="37871" rIns="75743" bIns="37871" anchor="ctr">
            <a:spAutoFit/>
          </a:bodyPr>
          <a:lstStyle/>
          <a:p>
            <a:pPr eaLnBrk="1" hangingPunct="1"/>
            <a:endParaRPr lang="en-US" altLang="pt-BR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 rot="18750455">
            <a:off x="-403308" y="1454790"/>
            <a:ext cx="3729327" cy="59546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 smtClean="0"/>
              <a:t>ESCOLA MUNICIPAL DO BITURY – EXERCÍCIO 2014</a:t>
            </a:r>
            <a:endParaRPr lang="pt-BR" sz="1600" b="1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/>
          </p:nvPr>
        </p:nvGraphicFramePr>
        <p:xfrm>
          <a:off x="2915816" y="4"/>
          <a:ext cx="6228184" cy="3645026"/>
        </p:xfrm>
        <a:graphic>
          <a:graphicData uri="http://schemas.openxmlformats.org/drawingml/2006/table">
            <a:tbl>
              <a:tblPr/>
              <a:tblGrid>
                <a:gridCol w="4116018"/>
                <a:gridCol w="2112166"/>
              </a:tblGrid>
              <a:tr h="260359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BANCO DE VARIÁVEIS PARA ANÁLISES: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60359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Nº DE ALUNOS: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359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Nº DE PROFESSORES EFETIVOS: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359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Nº DE PROFESSORES CONTRATADOS: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359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Nº DE PROFESSORES À DISPOSIÇÃO: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359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Nº DE SERVIDORES ADM  EFETIVOS: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359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Nº DE SERVIDORES ADM  CONTRATADOS: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359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Nº DE SERVIDORES ADM À DISPOSIÇÃO: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359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Nº DIRETO + COORDENADORES + PEDAGOGOS: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359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Nº MERENDEIRAS: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359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ÍNDICE DESISTÊNCIA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359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INDICE APROVAÇÃO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359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NOTA INEB: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359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CUSTO DE OPORTUNIDADE /aluno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R$ 4.800/ANO/ALUNO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>
            <p:extLst/>
          </p:nvPr>
        </p:nvGraphicFramePr>
        <p:xfrm>
          <a:off x="0" y="3789040"/>
          <a:ext cx="5542930" cy="2952324"/>
        </p:xfrm>
        <a:graphic>
          <a:graphicData uri="http://schemas.openxmlformats.org/drawingml/2006/table">
            <a:tbl>
              <a:tblPr/>
              <a:tblGrid>
                <a:gridCol w="3744416"/>
                <a:gridCol w="1798514"/>
              </a:tblGrid>
              <a:tr h="328036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ANÁLISES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03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CUSTO DA ESCOLA </a:t>
                      </a:r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EM 2014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1.374.000,00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28036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CUSTO ALUNO/ANO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3.435,00 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</a:tr>
              <a:tr h="328036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CUSTO ALUNO/MÊS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286,25 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036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CUSTO </a:t>
                      </a:r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ALUNO DESISTENTE/ANO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687,00 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</a:tr>
              <a:tr h="328036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RELAÇÃO CUSTO ALUNO / </a:t>
                      </a:r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INEB / ANO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1.145,00  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036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RESULTADO ECONÔMICO / ANO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1.365,00 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</a:tr>
              <a:tr h="328036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RESULTADO ECONÔMICO / MÊS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113,75 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036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ETC.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" name="Retângulo 1"/>
          <p:cNvSpPr/>
          <p:nvPr/>
        </p:nvSpPr>
        <p:spPr>
          <a:xfrm>
            <a:off x="6300192" y="4509120"/>
            <a:ext cx="2376264" cy="144016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VARIÁVEL CUSTOS</a:t>
            </a:r>
          </a:p>
          <a:p>
            <a:pPr algn="ctr"/>
            <a:endParaRPr lang="pt-BR" b="1" dirty="0" smtClean="0"/>
          </a:p>
          <a:p>
            <a:pPr algn="ctr"/>
            <a:r>
              <a:rPr lang="pt-BR" b="1" dirty="0" smtClean="0"/>
              <a:t>POSSIBILITA </a:t>
            </a:r>
          </a:p>
          <a:p>
            <a:pPr algn="ctr"/>
            <a:endParaRPr lang="pt-BR" b="1" dirty="0"/>
          </a:p>
          <a:p>
            <a:pPr algn="ctr"/>
            <a:r>
              <a:rPr lang="pt-BR" b="1" dirty="0" smtClean="0"/>
              <a:t>ANÁLISE MÚLTIPLAS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418443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Espaço Reservado para Conteúdo 2"/>
          <p:cNvSpPr>
            <a:spLocks noGrp="1"/>
          </p:cNvSpPr>
          <p:nvPr>
            <p:ph idx="1"/>
          </p:nvPr>
        </p:nvSpPr>
        <p:spPr>
          <a:xfrm>
            <a:off x="2151678" y="4437112"/>
            <a:ext cx="5472545" cy="1901152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altLang="pt-BR" sz="2400" b="1" dirty="0">
                <a:solidFill>
                  <a:srgbClr val="740000"/>
                </a:solidFill>
              </a:rPr>
              <a:t>Prof. Ms. JOÃO EUDES BEZERRA FILHO</a:t>
            </a:r>
            <a:endParaRPr lang="pt-BR" altLang="pt-BR" sz="2400" b="1" dirty="0">
              <a:solidFill>
                <a:srgbClr val="740000"/>
              </a:solidFill>
            </a:endParaRPr>
          </a:p>
          <a:p>
            <a:pPr marL="0" indent="0" algn="ctr" eaLnBrk="1" hangingPunct="1">
              <a:buNone/>
            </a:pPr>
            <a:r>
              <a:rPr lang="pt-BR" altLang="pt-BR" sz="2400" b="1" i="1" dirty="0">
                <a:solidFill>
                  <a:srgbClr val="404040"/>
                </a:solidFill>
                <a:hlinkClick r:id="rId3"/>
              </a:rPr>
              <a:t>jeudes@uol.com.br</a:t>
            </a:r>
            <a:endParaRPr lang="pt-BR" altLang="pt-BR" sz="2400" b="1" i="1" dirty="0">
              <a:solidFill>
                <a:srgbClr val="404040"/>
              </a:solidFill>
            </a:endParaRPr>
          </a:p>
          <a:p>
            <a:pPr marL="0" indent="0" algn="ctr" eaLnBrk="1" hangingPunct="1">
              <a:buNone/>
            </a:pPr>
            <a:r>
              <a:rPr lang="en-US" altLang="pt-BR" sz="2400" b="1" i="1" dirty="0">
                <a:solidFill>
                  <a:srgbClr val="404040"/>
                </a:solidFill>
                <a:hlinkClick r:id="rId4"/>
              </a:rPr>
              <a:t>jeudes@tce.pe.gov.br</a:t>
            </a:r>
            <a:endParaRPr lang="en-US" altLang="pt-BR" sz="2400" b="1" i="1" dirty="0">
              <a:solidFill>
                <a:srgbClr val="404040"/>
              </a:solidFill>
            </a:endParaRPr>
          </a:p>
          <a:p>
            <a:pPr marL="0" indent="0" algn="ctr" eaLnBrk="1" hangingPunct="1">
              <a:buNone/>
            </a:pPr>
            <a:endParaRPr lang="pt-BR" altLang="pt-BR" sz="2400" b="1" i="1" dirty="0">
              <a:solidFill>
                <a:srgbClr val="404040"/>
              </a:solidFill>
            </a:endParaRPr>
          </a:p>
        </p:txBody>
      </p:sp>
      <p:pic>
        <p:nvPicPr>
          <p:cNvPr id="70659" name="Picture 5" descr="C:\Users\João Eudes\Documents\MEUS ARQUIVOS\EVENTOS\2012\PORTO ALEGRE - RS JUL - 2012\7139-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950" y="196273"/>
            <a:ext cx="2327051" cy="3551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0660" name="Objeto 1"/>
          <p:cNvGraphicFramePr>
            <a:graphicFrameLocks noChangeAspect="1"/>
          </p:cNvGraphicFramePr>
          <p:nvPr>
            <p:extLst/>
          </p:nvPr>
        </p:nvGraphicFramePr>
        <p:xfrm>
          <a:off x="-141111" y="109039"/>
          <a:ext cx="2488687" cy="37561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714" name="Acrobat Document" r:id="rId6" imgW="5076350" imgH="6962503" progId="AcroExch.Document.11">
                  <p:embed/>
                </p:oleObj>
              </mc:Choice>
              <mc:Fallback>
                <p:oleObj name="Acrobat Document" r:id="rId6" imgW="5076350" imgH="6962503" progId="AcroExch.Document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41111" y="109039"/>
                        <a:ext cx="2488687" cy="375612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61" name="CaixaDeTexto 6"/>
          <p:cNvSpPr txBox="1">
            <a:spLocks noChangeArrowheads="1"/>
          </p:cNvSpPr>
          <p:nvPr/>
        </p:nvSpPr>
        <p:spPr bwMode="auto">
          <a:xfrm>
            <a:off x="2185940" y="226247"/>
            <a:ext cx="4631010" cy="35217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3888" tIns="36944" rIns="73888" bIns="36944">
            <a:spAutoFit/>
          </a:bodyPr>
          <a:lstStyle>
            <a:lvl1pPr>
              <a:spcBef>
                <a:spcPct val="20000"/>
              </a:spcBef>
              <a:buChar char="•"/>
              <a:defRPr sz="3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3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BR" sz="1600" i="1" dirty="0" smtClean="0">
              <a:latin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BR" sz="1600" i="1" dirty="0">
              <a:latin typeface="Calibri" panose="020F0502020204030204" pitchFamily="34" charset="0"/>
            </a:endParaRPr>
          </a:p>
          <a:p>
            <a:pPr algn="ctr">
              <a:buNone/>
            </a:pPr>
            <a:r>
              <a:rPr lang="pt-BR" sz="2400" b="1" i="1" dirty="0"/>
              <a:t>“SÓ APRENDEMOS QUANDO APLICAMOS O CONHECIMENTO EM SITUAÇÕES CONCRETAS”</a:t>
            </a:r>
          </a:p>
          <a:p>
            <a:pPr algn="ctr">
              <a:buNone/>
            </a:pPr>
            <a:endParaRPr lang="pt-BR" sz="1800" b="1" i="1" dirty="0" smtClean="0"/>
          </a:p>
          <a:p>
            <a:pPr algn="r">
              <a:buNone/>
            </a:pPr>
            <a:r>
              <a:rPr lang="pt-BR" sz="1400" b="1" i="1" dirty="0" smtClean="0"/>
              <a:t>DAVID </a:t>
            </a:r>
            <a:r>
              <a:rPr lang="pt-BR" sz="1400" b="1" i="1" dirty="0"/>
              <a:t>PERKINS </a:t>
            </a:r>
            <a:r>
              <a:rPr lang="pt-BR" sz="1400" b="1" i="1" dirty="0" smtClean="0"/>
              <a:t>(PROF. DE </a:t>
            </a:r>
            <a:r>
              <a:rPr lang="pt-BR" sz="1400" b="1" i="1" dirty="0"/>
              <a:t>HARVARD)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600" i="1" dirty="0">
              <a:latin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600" i="1" dirty="0" smtClean="0">
              <a:latin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600" i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34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52241" y="2492896"/>
            <a:ext cx="9091759" cy="230604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89176" tIns="44589" rIns="89176" bIns="44589">
            <a:spAutoFit/>
          </a:bodyPr>
          <a:lstStyle/>
          <a:p>
            <a:pPr algn="ctr" defTabSz="891587">
              <a:defRPr/>
            </a:pPr>
            <a:r>
              <a:rPr lang="pt-BR" sz="3600" b="1" i="1" dirty="0" smtClean="0"/>
              <a:t>DIMENSÃO!!</a:t>
            </a:r>
          </a:p>
          <a:p>
            <a:pPr algn="ctr" defTabSz="891587">
              <a:defRPr/>
            </a:pPr>
            <a:r>
              <a:rPr lang="pt-BR" sz="3600" b="1" i="1" dirty="0" smtClean="0"/>
              <a:t>INFORMAÇÕES DISPONIBILIZADAS À SOCIEDADE</a:t>
            </a:r>
          </a:p>
          <a:p>
            <a:pPr algn="ctr" defTabSz="891587">
              <a:defRPr/>
            </a:pPr>
            <a:r>
              <a:rPr lang="pt-BR" sz="3600" b="1" i="1" dirty="0" smtClean="0"/>
              <a:t>(PORTAIS DE TRANSPARÊNCIA)???</a:t>
            </a:r>
            <a:endParaRPr lang="pt-BR" sz="3600" b="1" i="1" dirty="0"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5709"/>
            <a:ext cx="9144000" cy="1448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28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33575" y="-228600"/>
            <a:ext cx="13011150" cy="7315200"/>
          </a:xfrm>
          <a:prstGeom prst="rect">
            <a:avLst/>
          </a:prstGeom>
        </p:spPr>
      </p:pic>
      <p:sp>
        <p:nvSpPr>
          <p:cNvPr id="5" name="Elipse 4"/>
          <p:cNvSpPr/>
          <p:nvPr/>
        </p:nvSpPr>
        <p:spPr>
          <a:xfrm>
            <a:off x="1907704" y="2391489"/>
            <a:ext cx="1080120" cy="432048"/>
          </a:xfrm>
          <a:prstGeom prst="ellipse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 para a direita 5"/>
          <p:cNvSpPr/>
          <p:nvPr/>
        </p:nvSpPr>
        <p:spPr>
          <a:xfrm rot="20169874">
            <a:off x="1061830" y="2612508"/>
            <a:ext cx="720468" cy="312781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588224" y="942343"/>
            <a:ext cx="2304256" cy="36004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75749" tIns="37874" rIns="75749" bIns="37874"/>
          <a:lstStyle/>
          <a:p>
            <a:pPr algn="ctr" eaLnBrk="1" hangingPunct="1"/>
            <a:r>
              <a:rPr lang="en-US" altLang="pt-BR" b="1" dirty="0" smtClean="0">
                <a:solidFill>
                  <a:schemeClr val="bg1"/>
                </a:solidFill>
              </a:rPr>
              <a:t>ACESSO EM 18-7-15</a:t>
            </a:r>
            <a:endParaRPr lang="en-US" altLang="pt-B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614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08720" y="-5239"/>
            <a:ext cx="13011150" cy="7315200"/>
          </a:xfrm>
          <a:prstGeom prst="rect">
            <a:avLst/>
          </a:prstGeom>
        </p:spPr>
      </p:pic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1691680" y="4653136"/>
            <a:ext cx="2952328" cy="36004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75749" tIns="37874" rIns="75749" bIns="37874"/>
          <a:lstStyle/>
          <a:p>
            <a:pPr eaLnBrk="1" hangingPunct="1"/>
            <a:r>
              <a:rPr lang="en-US" altLang="pt-BR" b="1" dirty="0" smtClean="0">
                <a:solidFill>
                  <a:schemeClr val="bg1"/>
                </a:solidFill>
              </a:rPr>
              <a:t>30 – Material  de </a:t>
            </a:r>
            <a:r>
              <a:rPr lang="en-US" altLang="pt-BR" b="1" dirty="0" err="1" smtClean="0">
                <a:solidFill>
                  <a:schemeClr val="bg1"/>
                </a:solidFill>
              </a:rPr>
              <a:t>Consumo</a:t>
            </a:r>
            <a:endParaRPr lang="en-US" altLang="pt-BR" b="1" dirty="0">
              <a:solidFill>
                <a:schemeClr val="bg1"/>
              </a:solidFill>
            </a:endParaRPr>
          </a:p>
        </p:txBody>
      </p:sp>
      <p:sp>
        <p:nvSpPr>
          <p:cNvPr id="12" name="Right Arrow 5"/>
          <p:cNvSpPr>
            <a:spLocks noChangeArrowheads="1"/>
          </p:cNvSpPr>
          <p:nvPr/>
        </p:nvSpPr>
        <p:spPr bwMode="auto">
          <a:xfrm rot="-1737079">
            <a:off x="800303" y="4773434"/>
            <a:ext cx="583637" cy="335467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tx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75749" tIns="37874" rIns="75749" bIns="37874"/>
          <a:lstStyle/>
          <a:p>
            <a:pPr eaLnBrk="1" hangingPunct="1"/>
            <a:endParaRPr lang="en-US" altLang="pt-BR">
              <a:solidFill>
                <a:srgbClr val="000000"/>
              </a:solidFill>
            </a:endParaRP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6851176" y="4655243"/>
            <a:ext cx="2304256" cy="36004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75749" tIns="37874" rIns="75749" bIns="37874"/>
          <a:lstStyle/>
          <a:p>
            <a:pPr algn="ctr" eaLnBrk="1" hangingPunct="1"/>
            <a:r>
              <a:rPr lang="en-US" altLang="pt-BR" b="1" dirty="0" smtClean="0">
                <a:solidFill>
                  <a:schemeClr val="bg1"/>
                </a:solidFill>
              </a:rPr>
              <a:t>3.778.873.534,63</a:t>
            </a:r>
            <a:endParaRPr lang="en-US" altLang="pt-B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048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89559" y="-3223330"/>
            <a:ext cx="13011150" cy="10081329"/>
          </a:xfrm>
          <a:prstGeom prst="rect">
            <a:avLst/>
          </a:prstGeom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611560" y="4509120"/>
            <a:ext cx="2952328" cy="36004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75749" tIns="37874" rIns="75749" bIns="37874"/>
          <a:lstStyle/>
          <a:p>
            <a:pPr algn="ctr" eaLnBrk="1" hangingPunct="1"/>
            <a:r>
              <a:rPr lang="en-US" altLang="pt-BR" b="1" dirty="0" smtClean="0">
                <a:solidFill>
                  <a:schemeClr val="bg1"/>
                </a:solidFill>
              </a:rPr>
              <a:t>MINISTÉRIO DA SAÚDE</a:t>
            </a:r>
            <a:endParaRPr lang="en-US" altLang="pt-BR" b="1" dirty="0">
              <a:solidFill>
                <a:schemeClr val="bg1"/>
              </a:solidFill>
            </a:endParaRPr>
          </a:p>
        </p:txBody>
      </p:sp>
      <p:sp>
        <p:nvSpPr>
          <p:cNvPr id="9" name="Right Arrow 5"/>
          <p:cNvSpPr>
            <a:spLocks noChangeArrowheads="1"/>
          </p:cNvSpPr>
          <p:nvPr/>
        </p:nvSpPr>
        <p:spPr bwMode="auto">
          <a:xfrm rot="-1737079">
            <a:off x="-16804" y="4701426"/>
            <a:ext cx="583637" cy="335467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tx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75749" tIns="37874" rIns="75749" bIns="37874"/>
          <a:lstStyle/>
          <a:p>
            <a:pPr eaLnBrk="1" hangingPunct="1"/>
            <a:endParaRPr lang="en-US" altLang="pt-BR">
              <a:solidFill>
                <a:srgbClr val="000000"/>
              </a:solidFill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7092280" y="4534234"/>
            <a:ext cx="2304256" cy="36004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75749" tIns="37874" rIns="75749" bIns="37874"/>
          <a:lstStyle/>
          <a:p>
            <a:pPr algn="ctr" eaLnBrk="1" hangingPunct="1"/>
            <a:r>
              <a:rPr lang="en-US" altLang="pt-BR" b="1" dirty="0" smtClean="0">
                <a:solidFill>
                  <a:schemeClr val="bg1"/>
                </a:solidFill>
              </a:rPr>
              <a:t>2.606.973.451,43</a:t>
            </a:r>
            <a:endParaRPr lang="en-US" altLang="pt-B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471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52241" y="2492896"/>
            <a:ext cx="9091759" cy="175204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89176" tIns="44589" rIns="89176" bIns="44589">
            <a:spAutoFit/>
          </a:bodyPr>
          <a:lstStyle/>
          <a:p>
            <a:pPr algn="ctr" defTabSz="891587">
              <a:defRPr/>
            </a:pPr>
            <a:r>
              <a:rPr lang="pt-BR" sz="3600" b="1" i="1" dirty="0" smtClean="0"/>
              <a:t>INFORMAÇÕES SOBRE OS CUSTOS DOS SERVIÇOS E PRODUTOS OFERECIDOS À SOCIEDADE ???</a:t>
            </a:r>
            <a:endParaRPr lang="pt-BR" sz="3600" b="1" i="1" dirty="0"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5709"/>
            <a:ext cx="9144000" cy="1448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32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15519</TotalTime>
  <Words>2624</Words>
  <Application>Microsoft Office PowerPoint</Application>
  <PresentationFormat>Apresentação na tela (4:3)</PresentationFormat>
  <Paragraphs>768</Paragraphs>
  <Slides>42</Slides>
  <Notes>21</Notes>
  <HiddenSlides>0</HiddenSlides>
  <MMClips>0</MMClips>
  <ScaleCrop>false</ScaleCrop>
  <HeadingPairs>
    <vt:vector size="8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42</vt:i4>
      </vt:variant>
    </vt:vector>
  </HeadingPairs>
  <TitlesOfParts>
    <vt:vector size="50" baseType="lpstr">
      <vt:lpstr>ＭＳ Ｐゴシック</vt:lpstr>
      <vt:lpstr>ＭＳ Ｐゴシック</vt:lpstr>
      <vt:lpstr>Arial</vt:lpstr>
      <vt:lpstr>Calibri</vt:lpstr>
      <vt:lpstr>Tahoma</vt:lpstr>
      <vt:lpstr>Times New Roman</vt:lpstr>
      <vt:lpstr>Tema do Office</vt:lpstr>
      <vt:lpstr>Acrobat Document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PORTARIA STN 634 DE 19 DE NOVEMBRO DE 2013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Kemel Mellen Neves Melo</dc:creator>
  <cp:lastModifiedBy>João Eudes Bezerra Filho</cp:lastModifiedBy>
  <cp:revision>180</cp:revision>
  <dcterms:created xsi:type="dcterms:W3CDTF">2012-03-30T18:48:53Z</dcterms:created>
  <dcterms:modified xsi:type="dcterms:W3CDTF">2015-07-15T21:06:57Z</dcterms:modified>
</cp:coreProperties>
</file>