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2" r:id="rId2"/>
    <p:sldId id="432" r:id="rId3"/>
    <p:sldId id="445" r:id="rId4"/>
    <p:sldId id="446" r:id="rId5"/>
    <p:sldId id="444" r:id="rId6"/>
    <p:sldId id="448" r:id="rId7"/>
    <p:sldId id="450" r:id="rId8"/>
    <p:sldId id="451" r:id="rId9"/>
    <p:sldId id="452" r:id="rId10"/>
    <p:sldId id="453" r:id="rId11"/>
    <p:sldId id="424" r:id="rId12"/>
    <p:sldId id="42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4574" autoAdjust="0"/>
  </p:normalViewPr>
  <p:slideViewPr>
    <p:cSldViewPr>
      <p:cViewPr>
        <p:scale>
          <a:sx n="81" d="100"/>
          <a:sy n="81" d="100"/>
        </p:scale>
        <p:origin x="-105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B8899B-B429-46CC-8FD5-CF21895ECE6E}" type="datetimeFigureOut">
              <a:rPr lang="pt-BR"/>
              <a:pPr>
                <a:defRPr/>
              </a:pPr>
              <a:t>17/07/2015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6D7FB4-7098-4F88-B4E6-2E6FD2FB1A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3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1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10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11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5540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8E6393-7B15-4AA2-ABA9-E13912E97B26}" type="slidenum">
              <a:rPr lang="pt-BR" sz="1200"/>
              <a:pPr algn="r"/>
              <a:t>12</a:t>
            </a:fld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2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3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4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5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6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7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8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9</a:t>
            </a:fld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74CC-0443-4DE3-BE55-CD1D0EB5DD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F26E-77A7-4522-9C27-AAEFCB9C0A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906B2-6438-480B-A51E-FEFCADF157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E511A-514D-4D92-8351-29439E1E12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F6150-D0C5-41E9-A86D-E80CD827B6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ABDD1-F3C2-41EE-A0A0-33D3C5306B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241-6804-46C1-A7A1-7261D21053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16BC-F6E3-4C35-8750-6EF94B1BDF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A4A4-AD76-4553-A59F-9D3F6A1584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DBB4-B42A-46EC-878E-1D4158065E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D40E-E5E7-4453-AC32-FC757C5443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5CBBAAF-5678-465B-86EE-E3333E2E0F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hyperlink" Target="http://pt.wikipedia.org/wiki/Temp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1628800"/>
            <a:ext cx="8496944" cy="3888432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7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388930" y="1628800"/>
            <a:ext cx="8496944" cy="4032448"/>
          </a:xfrm>
          <a:noFill/>
        </p:spPr>
        <p:txBody>
          <a:bodyPr/>
          <a:lstStyle/>
          <a:p>
            <a:pPr eaLnBrk="1" hangingPunct="1"/>
            <a:r>
              <a:rPr lang="pt-BR" sz="2000" b="1" i="1" dirty="0" smtClean="0">
                <a:solidFill>
                  <a:srgbClr val="FF9900"/>
                </a:solidFill>
              </a:rPr>
              <a:t>SINCASP – SIMPÓSIO NACIONAL DE CONTABILIDADE APLICADA AO SETOR PÚBLICO</a:t>
            </a:r>
            <a:r>
              <a:rPr lang="pt-BR" sz="2400" b="1" i="1" dirty="0" smtClean="0">
                <a:solidFill>
                  <a:srgbClr val="FF9900"/>
                </a:solidFill>
              </a:rPr>
              <a:t/>
            </a:r>
            <a:br>
              <a:rPr lang="pt-BR" sz="2400" b="1" i="1" dirty="0" smtClean="0">
                <a:solidFill>
                  <a:srgbClr val="FF9900"/>
                </a:solidFill>
              </a:rPr>
            </a:br>
            <a:r>
              <a:rPr lang="pt-BR" sz="2400" b="1" i="1" dirty="0">
                <a:solidFill>
                  <a:srgbClr val="FF9900"/>
                </a:solidFill>
              </a:rPr>
              <a:t/>
            </a:r>
            <a:br>
              <a:rPr lang="pt-BR" sz="2400" b="1" i="1" dirty="0">
                <a:solidFill>
                  <a:srgbClr val="FF9900"/>
                </a:solidFill>
              </a:rPr>
            </a:br>
            <a:r>
              <a:rPr lang="pt-BR" sz="2000" b="1" i="1" dirty="0" smtClean="0">
                <a:solidFill>
                  <a:srgbClr val="FF9900"/>
                </a:solidFill>
              </a:rPr>
              <a:t>PALESTRA DE ENCERRAMENTO</a:t>
            </a:r>
            <a:br>
              <a:rPr lang="pt-BR" sz="2000" b="1" i="1" dirty="0" smtClean="0">
                <a:solidFill>
                  <a:srgbClr val="FF9900"/>
                </a:solidFill>
              </a:rPr>
            </a:br>
            <a:r>
              <a:rPr lang="pt-BR" sz="2000" b="1" i="1" dirty="0">
                <a:solidFill>
                  <a:srgbClr val="FF9900"/>
                </a:solidFill>
              </a:rPr>
              <a:t/>
            </a:r>
            <a:br>
              <a:rPr lang="pt-BR" sz="2000" b="1" i="1" dirty="0">
                <a:solidFill>
                  <a:srgbClr val="FF9900"/>
                </a:solidFill>
              </a:rPr>
            </a:br>
            <a:r>
              <a:rPr lang="pt-BR" sz="2000" b="1" i="1" dirty="0" smtClean="0">
                <a:solidFill>
                  <a:srgbClr val="FF9900"/>
                </a:solidFill>
              </a:rPr>
              <a:t>A CRISE BRASILEIRA E A CONTABILIDADE PÚBLICA</a:t>
            </a:r>
            <a:br>
              <a:rPr lang="pt-BR" sz="2000" b="1" i="1" dirty="0" smtClean="0">
                <a:solidFill>
                  <a:srgbClr val="FF9900"/>
                </a:solidFill>
              </a:rPr>
            </a:br>
            <a:r>
              <a:rPr lang="pt-BR" sz="2000" b="1" i="1" dirty="0">
                <a:solidFill>
                  <a:srgbClr val="FF9900"/>
                </a:solidFill>
              </a:rPr>
              <a:t/>
            </a:r>
            <a:br>
              <a:rPr lang="pt-BR" sz="2000" b="1" i="1" dirty="0">
                <a:solidFill>
                  <a:srgbClr val="FF9900"/>
                </a:solidFill>
              </a:rPr>
            </a:br>
            <a:r>
              <a:rPr lang="pt-BR" sz="2000" b="1" i="1" dirty="0" smtClean="0">
                <a:solidFill>
                  <a:srgbClr val="FF9900"/>
                </a:solidFill>
              </a:rPr>
              <a:t>PALESTRANTE:</a:t>
            </a:r>
            <a:br>
              <a:rPr lang="pt-BR" sz="2000" b="1" i="1" dirty="0" smtClean="0">
                <a:solidFill>
                  <a:srgbClr val="FF9900"/>
                </a:solidFill>
              </a:rPr>
            </a:br>
            <a:r>
              <a:rPr lang="pt-BR" sz="2000" b="1" i="1" dirty="0" smtClean="0">
                <a:solidFill>
                  <a:srgbClr val="FF9900"/>
                </a:solidFill>
              </a:rPr>
              <a:t>JOAQUIM LIBERALQUINO</a:t>
            </a:r>
            <a:br>
              <a:rPr lang="pt-BR" sz="2000" b="1" i="1" dirty="0" smtClean="0">
                <a:solidFill>
                  <a:srgbClr val="FF9900"/>
                </a:solidFill>
              </a:rPr>
            </a:br>
            <a:r>
              <a:rPr lang="pt-BR" sz="2000" b="1" i="1" dirty="0" smtClean="0">
                <a:solidFill>
                  <a:srgbClr val="FF9900"/>
                </a:solidFill>
              </a:rPr>
              <a:t/>
            </a:r>
            <a:br>
              <a:rPr lang="pt-BR" sz="2000" b="1" i="1" dirty="0" smtClean="0">
                <a:solidFill>
                  <a:srgbClr val="FF9900"/>
                </a:solidFill>
              </a:rPr>
            </a:br>
            <a:r>
              <a:rPr lang="pt-BR" sz="2000" b="1" i="1" dirty="0" smtClean="0">
                <a:solidFill>
                  <a:srgbClr val="FF9900"/>
                </a:solidFill>
              </a:rPr>
              <a:t>JULHO/2015</a:t>
            </a:r>
            <a:endParaRPr lang="pt-BR" sz="2000" i="1" dirty="0" smtClean="0">
              <a:solidFill>
                <a:srgbClr val="FF9900"/>
              </a:solidFill>
            </a:endParaRPr>
          </a:p>
        </p:txBody>
      </p:sp>
      <p:pic>
        <p:nvPicPr>
          <p:cNvPr id="7" name="Imagem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779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>
                <a:solidFill>
                  <a:srgbClr val="FF9900"/>
                </a:solidFill>
              </a:rPr>
              <a:t>Principais Desafios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pic>
        <p:nvPicPr>
          <p:cNvPr id="10" name="Image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948755" cy="9846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33155" y="1480710"/>
            <a:ext cx="8605838" cy="5109091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Desafios: Imediato</a:t>
            </a:r>
          </a:p>
          <a:p>
            <a:pPr lvl="0" algn="just"/>
            <a:endParaRPr lang="pt-BR" sz="1000" b="1" dirty="0" smtClean="0"/>
          </a:p>
          <a:p>
            <a:pPr lvl="0" algn="just"/>
            <a:r>
              <a:rPr lang="pt-BR" b="1" dirty="0" smtClean="0"/>
              <a:t>Instituir um sistema de informação gerencial e de custos que permitam conhecer os principais programas e os seus custos de manutenção, expansão e otimização, evitando adoção de medias ineficientes, ineficazes e de alto custo (Exemplo: Decretos de Corte de Gastos de forma linear);</a:t>
            </a:r>
          </a:p>
          <a:p>
            <a:pPr lvl="0" algn="just"/>
            <a:endParaRPr lang="pt-BR" sz="1000" b="1" dirty="0" smtClean="0"/>
          </a:p>
          <a:p>
            <a:pPr lvl="0" algn="just"/>
            <a:r>
              <a:rPr lang="pt-BR" b="1" dirty="0" smtClean="0"/>
              <a:t>Fortalecer o sistema de informações contábeis para mensurar os efeitos da crise e como minimizá-los, dando total transparência a todos envolvidos e repactuando os acordos e contratos de forma verdadeira.</a:t>
            </a:r>
          </a:p>
          <a:p>
            <a:pPr lvl="0" algn="just"/>
            <a:endParaRPr lang="pt-BR" sz="1000" b="1" dirty="0"/>
          </a:p>
          <a:p>
            <a:pPr lvl="0" algn="just"/>
            <a:r>
              <a:rPr lang="pt-BR" b="1" dirty="0"/>
              <a:t>Redefinir o papel e o modelo institucional da contabilidade no setor público, com autonomia e capacidade para reconhecimento, mensuração, registro, evidenciação e geração de informações úteis, compreensíveis, tempestivas e fidedignas.</a:t>
            </a:r>
          </a:p>
          <a:p>
            <a:pPr lvl="0" algn="just"/>
            <a:endParaRPr lang="pt-BR" sz="1000" b="1" dirty="0"/>
          </a:p>
          <a:p>
            <a:pPr lvl="0" algn="just"/>
            <a:r>
              <a:rPr lang="pt-BR" b="1" dirty="0"/>
              <a:t>Aprimorar as notas explicativas, para que ao invés de abarcarem apenas os resultados das demonstrações, apresentem critérios, práticas contábeis, situação atual e riscos previsíveis</a:t>
            </a:r>
            <a:r>
              <a:rPr lang="pt-BR" b="1" dirty="0" smtClean="0"/>
              <a:t>.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1120009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713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Mensagem Final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772816"/>
            <a:ext cx="8605838" cy="3416320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pt-BR" sz="2400" dirty="0" smtClean="0"/>
          </a:p>
          <a:p>
            <a:pPr algn="r"/>
            <a:r>
              <a:rPr lang="pt-BR" sz="2400" b="1" dirty="0" smtClean="0"/>
              <a:t>Não são as espécies mais fortes que sobrevivem</a:t>
            </a:r>
          </a:p>
          <a:p>
            <a:pPr algn="r"/>
            <a:r>
              <a:rPr lang="pt-BR" sz="2400" b="1" dirty="0" smtClean="0"/>
              <a:t> nem as mais inteligentes,</a:t>
            </a:r>
          </a:p>
          <a:p>
            <a:pPr algn="r"/>
            <a:r>
              <a:rPr lang="pt-BR" sz="2400" b="1" dirty="0" smtClean="0"/>
              <a:t> e sim as mais suscetíveis a mudanças.</a:t>
            </a:r>
          </a:p>
          <a:p>
            <a:pPr algn="r"/>
            <a:endParaRPr lang="pt-BR" sz="2400" dirty="0" smtClean="0"/>
          </a:p>
          <a:p>
            <a:pPr algn="r"/>
            <a:r>
              <a:rPr lang="pt-BR" sz="2400" b="1" dirty="0" smtClean="0"/>
              <a:t>Charles Darwin</a:t>
            </a:r>
          </a:p>
          <a:p>
            <a:pPr algn="r"/>
            <a:endParaRPr lang="en-US" sz="2400" dirty="0" smtClean="0"/>
          </a:p>
          <a:p>
            <a:pPr algn="r"/>
            <a:endParaRPr lang="pt-BR" sz="2400" dirty="0" smtClean="0"/>
          </a:p>
          <a:p>
            <a:pPr algn="just">
              <a:defRPr/>
            </a:pPr>
            <a:endParaRPr lang="pt-BR" sz="2400" b="1" dirty="0">
              <a:solidFill>
                <a:srgbClr val="000099"/>
              </a:solidFill>
            </a:endParaRPr>
          </a:p>
        </p:txBody>
      </p:sp>
      <p:pic>
        <p:nvPicPr>
          <p:cNvPr id="10" name="Image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139"/>
            <a:ext cx="1948755" cy="984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23728" y="332656"/>
            <a:ext cx="6696744" cy="1125538"/>
            <a:chOff x="113" y="90"/>
            <a:chExt cx="5534" cy="564"/>
          </a:xfrm>
        </p:grpSpPr>
        <p:graphicFrame>
          <p:nvGraphicFramePr>
            <p:cNvPr id="31746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93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7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260350"/>
            <a:ext cx="6696422" cy="792163"/>
          </a:xfrm>
          <a:noFill/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rgbClr val="FF9900"/>
                </a:solidFill>
              </a:rPr>
              <a:t>Contatos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8424862" cy="4657725"/>
          </a:xfrm>
          <a:ln w="57150">
            <a:solidFill>
              <a:srgbClr val="FF9900"/>
            </a:solidFill>
          </a:ln>
        </p:spPr>
        <p:txBody>
          <a:bodyPr/>
          <a:lstStyle/>
          <a:p>
            <a:pPr marL="174625" indent="-174625"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pt-BR" sz="800" dirty="0" smtClean="0">
              <a:solidFill>
                <a:srgbClr val="000099"/>
              </a:solidFill>
            </a:endParaRPr>
          </a:p>
          <a:p>
            <a:pPr algn="ctr">
              <a:buFontTx/>
              <a:buNone/>
              <a:defRPr/>
            </a:pPr>
            <a:r>
              <a:rPr lang="pt-B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  <a:p>
            <a:pPr algn="ctr">
              <a:buFontTx/>
              <a:buNone/>
              <a:defRPr/>
            </a:pPr>
            <a:endParaRPr lang="es-ES" sz="2400" b="1" dirty="0" smtClean="0"/>
          </a:p>
          <a:p>
            <a:pPr algn="ctr">
              <a:buFontTx/>
              <a:buNone/>
              <a:defRPr/>
            </a:pPr>
            <a:endParaRPr lang="es-ES" sz="2400" dirty="0" smtClean="0">
              <a:latin typeface="Calibri" pitchFamily="34" charset="0"/>
            </a:endParaRPr>
          </a:p>
          <a:p>
            <a:pPr algn="ctr">
              <a:buFontTx/>
              <a:buNone/>
              <a:defRPr/>
            </a:pPr>
            <a:r>
              <a:rPr lang="es-ES" sz="2400" b="1" dirty="0" smtClean="0">
                <a:latin typeface="Calibri" pitchFamily="34" charset="0"/>
              </a:rPr>
              <a:t>Joaquim Liberalquino</a:t>
            </a:r>
          </a:p>
          <a:p>
            <a:pPr algn="ctr">
              <a:buFontTx/>
              <a:buNone/>
              <a:defRPr/>
            </a:pPr>
            <a:r>
              <a:rPr lang="es-ES" sz="2400" dirty="0" smtClean="0">
                <a:latin typeface="Calibri" pitchFamily="34" charset="0"/>
              </a:rPr>
              <a:t>Contato: jliberalquino@globo.com</a:t>
            </a:r>
          </a:p>
          <a:p>
            <a:pPr algn="ctr">
              <a:buFontTx/>
              <a:buNone/>
              <a:defRPr/>
            </a:pPr>
            <a:r>
              <a:rPr lang="es-ES" sz="2400" dirty="0" smtClean="0">
                <a:latin typeface="Calibri" pitchFamily="34" charset="0"/>
              </a:rPr>
              <a:t>Fone:  (81) – 99975-7274 </a:t>
            </a:r>
            <a:endParaRPr lang="pt-BR" sz="2400" dirty="0" smtClean="0">
              <a:latin typeface="Calibri" pitchFamily="34" charset="0"/>
            </a:endParaRPr>
          </a:p>
          <a:p>
            <a:pPr algn="r">
              <a:buFontTx/>
              <a:buNone/>
              <a:defRPr/>
            </a:pPr>
            <a:endParaRPr lang="pt-BR" sz="1800" dirty="0" smtClean="0">
              <a:latin typeface="Calibri" pitchFamily="34" charset="0"/>
            </a:endParaRPr>
          </a:p>
          <a:p>
            <a:pPr>
              <a:defRPr/>
            </a:pPr>
            <a:endParaRPr lang="pt-BR" sz="2400" b="1" dirty="0" smtClean="0"/>
          </a:p>
        </p:txBody>
      </p:sp>
      <p:pic>
        <p:nvPicPr>
          <p:cNvPr id="10" name="Image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147"/>
            <a:ext cx="1948755" cy="984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638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01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</a:t>
            </a:r>
            <a:r>
              <a:rPr lang="pt-BR" sz="2800" b="1" i="1" dirty="0">
                <a:solidFill>
                  <a:srgbClr val="FF9900"/>
                </a:solidFill>
              </a:rPr>
              <a:t>Conceitos e Reflexão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772816"/>
            <a:ext cx="8605838" cy="4708981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Crise:</a:t>
            </a:r>
          </a:p>
          <a:p>
            <a:pPr algn="just">
              <a:defRPr/>
            </a:pPr>
            <a:r>
              <a:rPr lang="pt-BR" sz="2000" dirty="0"/>
              <a:t>Pode ser entendida como uma mudança brusca, alteração considerada importante no decorrer dos acontecimentos, que podem ser físicas, econômicas, políticas, sociais, de </a:t>
            </a:r>
            <a:r>
              <a:rPr lang="pt-BR" sz="2000" dirty="0" smtClean="0"/>
              <a:t>representação, etc. </a:t>
            </a:r>
            <a:r>
              <a:rPr lang="pt-BR" sz="2000" dirty="0"/>
              <a:t>ou ainda um momento complicado ou de </a:t>
            </a:r>
            <a:r>
              <a:rPr lang="pt-BR" sz="2000" dirty="0" smtClean="0"/>
              <a:t>escassez.</a:t>
            </a:r>
          </a:p>
          <a:p>
            <a:pPr algn="just">
              <a:defRPr/>
            </a:pPr>
            <a:endParaRPr lang="pt-BR" sz="1000" dirty="0">
              <a:solidFill>
                <a:srgbClr val="003300"/>
              </a:solidFill>
              <a:hlinkClick r:id="rId7" tooltip="Tempo"/>
            </a:endParaRPr>
          </a:p>
          <a:p>
            <a:pPr algn="just"/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Reflexão: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000" dirty="0" smtClean="0"/>
              <a:t>Dependendo de como analisar o momento que o país atravessa pode ser considerada como momento complicado ou de escassez, todavia jamais poderia ser encarada como uma mudança brusca, tendo em vista os diversos indicadores apresentados nos últimos anos.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 smtClean="0"/>
              <a:t>Qual o motivo dos governos estarem tão despreparados par enfrentar uma situação adversa que havia dados tantos sinais?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Crise ou falência do modelo de gestão pública?</a:t>
            </a: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948755" cy="984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277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591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</a:t>
            </a:r>
            <a:r>
              <a:rPr lang="pt-BR" sz="2800" b="1" i="1" dirty="0">
                <a:solidFill>
                  <a:srgbClr val="FF9900"/>
                </a:solidFill>
              </a:rPr>
              <a:t>Conceitos e Reflexão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14634" y="1391961"/>
            <a:ext cx="8605838" cy="5016758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Indicadores:</a:t>
            </a:r>
          </a:p>
          <a:p>
            <a:pPr algn="just">
              <a:defRPr/>
            </a:pPr>
            <a:r>
              <a:rPr lang="pt-BR" sz="2000" dirty="0" smtClean="0"/>
              <a:t>Investimentos – Públicos e Privado</a:t>
            </a:r>
          </a:p>
          <a:p>
            <a:pPr algn="just">
              <a:defRPr/>
            </a:pPr>
            <a:r>
              <a:rPr lang="pt-BR" sz="2000" dirty="0" smtClean="0"/>
              <a:t>Grau de Investimento</a:t>
            </a:r>
          </a:p>
          <a:p>
            <a:pPr algn="just">
              <a:defRPr/>
            </a:pPr>
            <a:r>
              <a:rPr lang="pt-BR" sz="2000" dirty="0" smtClean="0"/>
              <a:t>Crescimento Econômico</a:t>
            </a:r>
          </a:p>
          <a:p>
            <a:pPr algn="just">
              <a:defRPr/>
            </a:pPr>
            <a:r>
              <a:rPr lang="pt-BR" sz="2000" dirty="0" smtClean="0"/>
              <a:t>Emprego e Renda</a:t>
            </a:r>
          </a:p>
          <a:p>
            <a:pPr algn="just">
              <a:defRPr/>
            </a:pPr>
            <a:r>
              <a:rPr lang="pt-BR" sz="2000" dirty="0" smtClean="0"/>
              <a:t>Inflação, Carga Tributária e Dívida Pública </a:t>
            </a:r>
          </a:p>
          <a:p>
            <a:pPr algn="just">
              <a:defRPr/>
            </a:pPr>
            <a:r>
              <a:rPr lang="pt-BR" sz="2000" dirty="0" smtClean="0"/>
              <a:t>Situação Fiscal do Estado Brasileiro (União, Estados e Municípios)</a:t>
            </a:r>
          </a:p>
          <a:p>
            <a:pPr algn="just">
              <a:defRPr/>
            </a:pPr>
            <a:r>
              <a:rPr lang="pt-BR" sz="2000" dirty="0" smtClean="0"/>
              <a:t>Atendimento das Demandas Sociais pelo Estado, etc.</a:t>
            </a:r>
          </a:p>
          <a:p>
            <a:pPr algn="just">
              <a:defRPr/>
            </a:pPr>
            <a:r>
              <a:rPr lang="pt-BR" sz="2000" dirty="0" smtClean="0"/>
              <a:t>Pedaladas Fiscais x Fato Contábil</a:t>
            </a:r>
          </a:p>
          <a:p>
            <a:pPr algn="just">
              <a:defRPr/>
            </a:pPr>
            <a:endParaRPr lang="pt-BR" sz="2000" dirty="0" smtClean="0"/>
          </a:p>
          <a:p>
            <a:pPr algn="just"/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Pedaladas Fiscais: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dirty="0"/>
              <a:t>É um nome dado a práticas que o governo teria usado para cumprir as suas metas fiscais. O Tesouro Nacional teria atrasado repasses para instituições financeiras públicas e privadas que financiariam despesas do governo, entre eles benefícios sociais e previdenciários, como o Bolsa Família, o abono e seguro-desemprego, e os subsídios agrícolas</a:t>
            </a:r>
            <a:r>
              <a:rPr lang="pt-BR" sz="2000" dirty="0" smtClean="0"/>
              <a:t>.</a:t>
            </a: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948755" cy="984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867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614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</a:t>
            </a:r>
            <a:r>
              <a:rPr lang="pt-BR" sz="2800" b="1" i="1" dirty="0">
                <a:solidFill>
                  <a:srgbClr val="FF9900"/>
                </a:solidFill>
              </a:rPr>
              <a:t>Conceitos e Reflexão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772816"/>
            <a:ext cx="8605838" cy="5139869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Pedaladas                               Fiscais</a:t>
            </a: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dirty="0" smtClean="0"/>
              <a:t>Os </a:t>
            </a:r>
            <a:r>
              <a:rPr lang="pt-BR" sz="2000" dirty="0"/>
              <a:t>beneficiários receberam tudo em dia, porque os bancos assumiram, com recursos próprios, os pagamentos dos programas sociais. Com isso, o governo registrou, mesmo que temporariamente, um alívio no orçamento. Mas a sua dívida com os bancos cresceu</a:t>
            </a:r>
            <a:r>
              <a:rPr lang="pt-BR" sz="2000" dirty="0" smtClean="0"/>
              <a:t>.</a:t>
            </a:r>
          </a:p>
          <a:p>
            <a:endParaRPr lang="pt-BR" sz="1000" dirty="0"/>
          </a:p>
          <a:p>
            <a:r>
              <a:rPr lang="pt-BR" sz="2000" dirty="0"/>
              <a:t>Segundo o processo aberto no TCU, cerca de R$ 40 bilhões estiveram envolvidos nessas manobras entre 2012 e </a:t>
            </a:r>
            <a:r>
              <a:rPr lang="pt-BR" sz="2000" dirty="0" smtClean="0"/>
              <a:t>2014.</a:t>
            </a:r>
          </a:p>
          <a:p>
            <a:endParaRPr lang="pt-BR" sz="1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Reflexão:</a:t>
            </a:r>
          </a:p>
          <a:p>
            <a:r>
              <a:rPr lang="pt-BR" sz="2000" dirty="0"/>
              <a:t>Qual a razão de um fato contábil, como omissão de passivos </a:t>
            </a:r>
            <a:r>
              <a:rPr lang="pt-BR" sz="2000" dirty="0" smtClean="0"/>
              <a:t>e despesas não </a:t>
            </a:r>
            <a:r>
              <a:rPr lang="pt-BR" sz="2000" dirty="0" smtClean="0"/>
              <a:t>empenhadas </a:t>
            </a:r>
            <a:r>
              <a:rPr lang="pt-BR" sz="2000" dirty="0" smtClean="0"/>
              <a:t>é </a:t>
            </a:r>
            <a:r>
              <a:rPr lang="pt-BR" sz="2000" dirty="0"/>
              <a:t>interpretada e conhecida por toda sociedade como uma </a:t>
            </a:r>
            <a:r>
              <a:rPr lang="pt-BR" sz="2000" b="1" dirty="0"/>
              <a:t>PEDALADA FISCAL</a:t>
            </a:r>
            <a:r>
              <a:rPr lang="pt-BR" sz="2000" b="1" dirty="0" smtClean="0"/>
              <a:t>?</a:t>
            </a: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948755" cy="98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11" name="Picture 11" descr="D:\contabilidade_publica_nbct_2015\dilma_andando_de_bicicleta_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309634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29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69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</a:t>
            </a:r>
            <a:r>
              <a:rPr lang="pt-BR" sz="2800" b="1" i="1" dirty="0">
                <a:solidFill>
                  <a:srgbClr val="FF9900"/>
                </a:solidFill>
              </a:rPr>
              <a:t>Conceitos e Reflexão 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38091" y="1412776"/>
            <a:ext cx="8605838" cy="5016758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Reflexão:</a:t>
            </a:r>
          </a:p>
          <a:p>
            <a:pPr algn="just">
              <a:defRPr/>
            </a:pPr>
            <a:r>
              <a:rPr lang="pt-BR" sz="2000" dirty="0">
                <a:solidFill>
                  <a:srgbClr val="003300"/>
                </a:solidFill>
              </a:rPr>
              <a:t>Qual o papel </a:t>
            </a:r>
            <a:r>
              <a:rPr lang="pt-BR" sz="2000" dirty="0" smtClean="0">
                <a:solidFill>
                  <a:srgbClr val="003300"/>
                </a:solidFill>
              </a:rPr>
              <a:t>dos </a:t>
            </a:r>
            <a:r>
              <a:rPr lang="pt-BR" sz="2000" dirty="0" err="1" smtClean="0">
                <a:solidFill>
                  <a:srgbClr val="003300"/>
                </a:solidFill>
              </a:rPr>
              <a:t>CRCs</a:t>
            </a:r>
            <a:r>
              <a:rPr lang="pt-BR" sz="2000" dirty="0" smtClean="0">
                <a:solidFill>
                  <a:srgbClr val="003300"/>
                </a:solidFill>
              </a:rPr>
              <a:t> e do CFC sobre a fiscalização da profissão e dos profissional da Contabilidade</a:t>
            </a:r>
            <a:r>
              <a:rPr lang="pt-BR" sz="2000" dirty="0">
                <a:solidFill>
                  <a:srgbClr val="003300"/>
                </a:solidFill>
              </a:rPr>
              <a:t>?</a:t>
            </a:r>
          </a:p>
          <a:p>
            <a:pPr algn="just">
              <a:defRPr/>
            </a:pPr>
            <a:r>
              <a:rPr lang="pt-BR" sz="2000" dirty="0" smtClean="0">
                <a:solidFill>
                  <a:srgbClr val="003300"/>
                </a:solidFill>
              </a:rPr>
              <a:t>Qual o papel da Contabilidade?</a:t>
            </a:r>
          </a:p>
          <a:p>
            <a:pPr algn="just">
              <a:defRPr/>
            </a:pPr>
            <a:endParaRPr lang="pt-BR" sz="2000" dirty="0" smtClean="0">
              <a:solidFill>
                <a:srgbClr val="003300"/>
              </a:solidFill>
            </a:endParaRPr>
          </a:p>
          <a:p>
            <a:pPr algn="just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 de Contabilidade Aplicada ao Setor Público: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2000" dirty="0"/>
              <a:t>É o ramo da ciência contábil que aplica, no processo gerador de informações, os Princípios de Contabilidade e as normas contábeis direcionados ao controle patrimonial de entidades do setor </a:t>
            </a:r>
            <a:r>
              <a:rPr lang="pt-BR" sz="2000" dirty="0" smtClean="0"/>
              <a:t>público.</a:t>
            </a:r>
          </a:p>
          <a:p>
            <a:pPr algn="just">
              <a:defRPr/>
            </a:pP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da Contabilidade </a:t>
            </a: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Aplicada ao Setor Público:</a:t>
            </a:r>
          </a:p>
          <a:p>
            <a:pPr algn="just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Fornecer aos usuários informações sobre os resultados alcançados </a:t>
            </a:r>
            <a:r>
              <a:rPr lang="pt-BR" sz="2000" dirty="0"/>
              <a:t>e os aspectos de natureza orçamentária, econômica, financeira e física do patrimônio da entidade do setor público e suas mutações,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apoio ao processo de tomada de decisão; a adequada prestação de contas; e o necessário suporte para a instrumentalização do controle social</a:t>
            </a: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Image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948755" cy="984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359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59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</a:t>
            </a:r>
            <a:r>
              <a:rPr lang="pt-BR" sz="2800" b="1" i="1" dirty="0">
                <a:solidFill>
                  <a:srgbClr val="FF9900"/>
                </a:solidFill>
              </a:rPr>
              <a:t>Conceitos e Reflexão 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38091" y="1628800"/>
            <a:ext cx="8605838" cy="4093428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</a:t>
            </a: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Contabilidade </a:t>
            </a: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Aplicada ao Setor Público:</a:t>
            </a:r>
          </a:p>
          <a:p>
            <a:pPr algn="just">
              <a:defRPr/>
            </a:pPr>
            <a:r>
              <a:rPr lang="pt-BR" sz="2000" dirty="0" smtClean="0"/>
              <a:t>A </a:t>
            </a:r>
            <a:r>
              <a:rPr lang="pt-BR" sz="2000" dirty="0"/>
              <a:t>Contabilidade Aplicada ao Setor Público deve refletir, sistematicamente, o ciclo da administração pública para evidenciar informações necessárias à tomada de decisões, à prestação de contas e à instrumentalização do controle social. </a:t>
            </a:r>
          </a:p>
          <a:p>
            <a:pPr algn="just">
              <a:defRPr/>
            </a:pPr>
            <a:endParaRPr lang="pt-BR" sz="2000" dirty="0" smtClean="0">
              <a:solidFill>
                <a:srgbClr val="003300"/>
              </a:solidFill>
            </a:endParaRPr>
          </a:p>
          <a:p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</a:t>
            </a: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ou Demanda da Sociedade:</a:t>
            </a:r>
            <a:endParaRPr lang="pt-BR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pt-BR" sz="2000" b="1" dirty="0" smtClean="0"/>
              <a:t>É </a:t>
            </a:r>
            <a:r>
              <a:rPr lang="pt-BR" sz="2000" b="1" dirty="0"/>
              <a:t>a necessidade que a sociedade possuí de bens e serviços públicos de responsabilidade e obrigatoriedade do Estado, devendo ser ofertado para satisfação plena dos cidadãos e entidades, em níveis compatíveis com a população, com qualidade adequada e custos racionais</a:t>
            </a:r>
            <a:r>
              <a:rPr lang="pt-BR" sz="2000" b="1" dirty="0" smtClean="0"/>
              <a:t>.</a:t>
            </a: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948755" cy="984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483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706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</a:t>
            </a:r>
            <a:r>
              <a:rPr lang="pt-BR" sz="2800" b="1" i="1" dirty="0">
                <a:solidFill>
                  <a:srgbClr val="FF9900"/>
                </a:solidFill>
              </a:rPr>
              <a:t>Conceitos e Reflexão 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38091" y="1556792"/>
            <a:ext cx="8605838" cy="4770537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</a:t>
            </a:r>
            <a:r>
              <a:rPr lang="pt-B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Serviços Públicos:</a:t>
            </a:r>
          </a:p>
          <a:p>
            <a:endParaRPr lang="pt-BR" sz="2000" b="1" dirty="0"/>
          </a:p>
          <a:p>
            <a:r>
              <a:rPr lang="pt-BR" sz="2000" b="1" dirty="0" smtClean="0"/>
              <a:t>Nesta linda </a:t>
            </a:r>
            <a:r>
              <a:rPr lang="pt-BR" sz="2000" b="1" dirty="0"/>
              <a:t>e </a:t>
            </a:r>
            <a:r>
              <a:rPr lang="pt-BR" sz="2000" b="1" dirty="0" smtClean="0"/>
              <a:t>paradisíaca capital do Nordeste, </a:t>
            </a:r>
            <a:r>
              <a:rPr lang="pt-BR" sz="2000" b="1" dirty="0"/>
              <a:t>existem demandas por serviços públicos como: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2000" dirty="0"/>
              <a:t>Segurança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2000" dirty="0"/>
              <a:t>Justiça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2000" dirty="0"/>
              <a:t>Saúde </a:t>
            </a:r>
            <a:r>
              <a:rPr lang="pt-BR" sz="2000" dirty="0" smtClean="0"/>
              <a:t>Pública</a:t>
            </a:r>
            <a:endParaRPr lang="pt-BR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000" dirty="0"/>
              <a:t>Educação,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2000" dirty="0"/>
              <a:t>Mobilidade Urbana;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2000" dirty="0"/>
              <a:t>Transportes público;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2000" dirty="0" smtClean="0"/>
              <a:t>Emprego; Habitação, </a:t>
            </a:r>
            <a:r>
              <a:rPr lang="pt-BR" sz="2000" dirty="0"/>
              <a:t>etc.</a:t>
            </a:r>
          </a:p>
          <a:p>
            <a:endParaRPr lang="pt-BR" sz="2000" b="1" dirty="0"/>
          </a:p>
          <a:p>
            <a:r>
              <a:rPr lang="pt-BR" sz="2000" b="1" dirty="0"/>
              <a:t>Como estão sendo atendidos?</a:t>
            </a:r>
          </a:p>
          <a:p>
            <a:r>
              <a:rPr lang="pt-BR" sz="2000" b="1" dirty="0"/>
              <a:t>Qual o custo dos serviços ofertados?</a:t>
            </a:r>
          </a:p>
          <a:p>
            <a:r>
              <a:rPr lang="pt-BR" sz="2000" b="1" dirty="0"/>
              <a:t>Qual o custo por não tê-los?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948755" cy="984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528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0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Prejuízos pela Ausência de Contabilidade 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pic>
        <p:nvPicPr>
          <p:cNvPr id="10" name="Image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948755" cy="9846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51520" y="1556792"/>
            <a:ext cx="8605838" cy="4585871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Prejuízos pela Ausência de Contabilidade e Informações Gerenciais e de Custos:</a:t>
            </a:r>
          </a:p>
          <a:p>
            <a:endParaRPr lang="pt-BR" b="1" dirty="0" smtClean="0"/>
          </a:p>
          <a:p>
            <a:pPr algn="just"/>
            <a:r>
              <a:rPr lang="pt-BR" dirty="0" smtClean="0"/>
              <a:t>A inexistência de um sistema contábil e de informação gerenciais e de custo que orientem a tomada de decisão e permitam conhecer a realidade financeira e patrimonial das pessoas e entidades </a:t>
            </a:r>
            <a:r>
              <a:rPr lang="pt-BR" b="1" dirty="0" smtClean="0"/>
              <a:t>levam as famílias e entidades ao desequilíbrio, culminando com todas as consequências pejorativas advindas dessa situação, inclusive à morte ou à falência.</a:t>
            </a:r>
          </a:p>
          <a:p>
            <a:endParaRPr lang="pt-BR" b="1" dirty="0"/>
          </a:p>
          <a:p>
            <a:pPr algn="just"/>
            <a:r>
              <a:rPr lang="pt-BR" b="1" dirty="0" smtClean="0"/>
              <a:t>Essa é a situação em que se encontra o setor público brasileiro nos três níveis, pois sem ter informações fidedignas sobre a real situação financeira e patrimonial é incapaz de desenhar as melhores alternativas para enfrentar a necessidade de uma nova realidade mundial e local </a:t>
            </a:r>
            <a:r>
              <a:rPr lang="pt-BR" b="1" dirty="0" smtClean="0">
                <a:solidFill>
                  <a:srgbClr val="000099"/>
                </a:solidFill>
              </a:rPr>
              <a:t>(desenvolvimento sustentável)</a:t>
            </a:r>
            <a:r>
              <a:rPr lang="pt-BR" b="1" dirty="0" smtClean="0"/>
              <a:t> demonstrando alto risco em momentos difíceis (crise provocada pelo próprio governo - desajuste fiscal - com um custo altíssimo para sociedade) e sem um projeto nos momentos favoráveis.</a:t>
            </a:r>
          </a:p>
        </p:txBody>
      </p:sp>
    </p:spTree>
    <p:extLst>
      <p:ext uri="{BB962C8B-B14F-4D97-AF65-F5344CB8AC3E}">
        <p14:creationId xmlns:p14="http://schemas.microsoft.com/office/powerpoint/2010/main" val="1806732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54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Principais Desafios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pic>
        <p:nvPicPr>
          <p:cNvPr id="10" name="Image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948755" cy="98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51520" y="1556792"/>
            <a:ext cx="8605838" cy="5170646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Desafios: Estratégico</a:t>
            </a:r>
          </a:p>
          <a:p>
            <a:pPr lvl="0"/>
            <a:endParaRPr lang="pt-BR" b="1" dirty="0" smtClean="0"/>
          </a:p>
          <a:p>
            <a:pPr lvl="0" algn="just"/>
            <a:r>
              <a:rPr lang="pt-BR" b="1" dirty="0" smtClean="0"/>
              <a:t>Manter os serviços públicos ofertados à sociedade com otimização dos recursos e menor custo social e à qualidade de vida da população.</a:t>
            </a:r>
          </a:p>
          <a:p>
            <a:pPr lvl="0" algn="just"/>
            <a:endParaRPr lang="pt-BR" b="1" dirty="0"/>
          </a:p>
          <a:p>
            <a:pPr algn="just"/>
            <a:r>
              <a:rPr lang="pt-BR" b="1" dirty="0"/>
              <a:t>Fortalecer o Estado contra os desgovernos e as gestões desastrosas.</a:t>
            </a:r>
          </a:p>
          <a:p>
            <a:pPr lvl="0" algn="just"/>
            <a:endParaRPr lang="pt-BR" b="1" dirty="0"/>
          </a:p>
          <a:p>
            <a:pPr lvl="0" algn="just"/>
            <a:r>
              <a:rPr lang="pt-BR" b="1" dirty="0" smtClean="0"/>
              <a:t>Reformular o sistema de gestão pública, pois o modelo atual está falido e custo é muito alto para sociedade.</a:t>
            </a:r>
          </a:p>
          <a:p>
            <a:pPr lvl="0" algn="just"/>
            <a:endParaRPr lang="pt-BR" b="1" dirty="0"/>
          </a:p>
          <a:p>
            <a:pPr lvl="0" algn="just"/>
            <a:r>
              <a:rPr lang="pt-BR" b="1" dirty="0" smtClean="0"/>
              <a:t>Repensar o pacto federativo e o desenho do Governo Central e dos governos Estaduais e Municipais.</a:t>
            </a:r>
          </a:p>
          <a:p>
            <a:pPr lvl="0" algn="just"/>
            <a:endParaRPr lang="pt-BR" b="1" dirty="0"/>
          </a:p>
          <a:p>
            <a:pPr lvl="0" algn="just"/>
            <a:r>
              <a:rPr lang="pt-BR" b="1" dirty="0" smtClean="0"/>
              <a:t>Analisar a capacidade de oferta de serviços compartilhados entre as diversas esferas governamentais. </a:t>
            </a:r>
          </a:p>
          <a:p>
            <a:pPr lvl="0" algn="just"/>
            <a:endParaRPr lang="pt-BR" b="1" dirty="0"/>
          </a:p>
          <a:p>
            <a:pPr algn="just"/>
            <a:r>
              <a:rPr lang="pt-BR" b="1" dirty="0" smtClean="0"/>
              <a:t>Redefinir </a:t>
            </a:r>
            <a:r>
              <a:rPr lang="pt-BR" b="1" dirty="0"/>
              <a:t>o modelo brasileiro sobre política fiscal, com autonomia e independência, a exemplo do que ocorre com a política monetária</a:t>
            </a:r>
            <a:r>
              <a:rPr lang="pt-BR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25582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9&quot;/&gt;&lt;/object&gt;&lt;object type=&quot;3&quot; unique_id=&quot;11135&quot;&gt;&lt;property id=&quot;20148&quot; value=&quot;5&quot;/&gt;&lt;property id=&quot;20300&quot; value=&quot;Slide 2 - &amp;quot;A Contabilidade Como Ciência Social e Aplicada&amp;quot;&quot;/&gt;&lt;property id=&quot;20307&quot; value=&quot;362&quot;/&gt;&lt;/object&gt;&lt;object type=&quot;3&quot; unique_id=&quot;11406&quot;&gt;&lt;property id=&quot;20148&quot; value=&quot;5&quot;/&gt;&lt;property id=&quot;20300&quot; value=&quot;Slide 4 - &amp;quot;Breves Conceitos&amp;quot;&quot;/&gt;&lt;property id=&quot;20307&quot; value=&quot;389&quot;/&gt;&lt;/object&gt;&lt;object type=&quot;3&quot; unique_id=&quot;11658&quot;&gt;&lt;property id=&quot;20148&quot; value=&quot;5&quot;/&gt;&lt;property id=&quot;20300&quot; value=&quot;Slide 6 - &amp;quot;Breves Conceitos&amp;quot;&quot;/&gt;&lt;property id=&quot;20307&quot; value=&quot;391&quot;/&gt;&lt;/object&gt;&lt;object type=&quot;3&quot; unique_id=&quot;11659&quot;&gt;&lt;property id=&quot;20148&quot; value=&quot;5&quot;/&gt;&lt;property id=&quot;20300&quot; value=&quot;Slide 7 - &amp;quot;Breves Conceitos&amp;quot;&quot;/&gt;&lt;property id=&quot;20307&quot; value=&quot;393&quot;/&gt;&lt;/object&gt;&lt;object type=&quot;3&quot; unique_id=&quot;11660&quot;&gt;&lt;property id=&quot;20148&quot; value=&quot;5&quot;/&gt;&lt;property id=&quot;20300&quot; value=&quot;Slide 9 - &amp;quot;Breves Conceitos&amp;quot;&quot;/&gt;&lt;property id=&quot;20307&quot; value=&quot;392&quot;/&gt;&lt;/object&gt;&lt;object type=&quot;3&quot; unique_id=&quot;12865&quot;&gt;&lt;property id=&quot;20148&quot; value=&quot;5&quot;/&gt;&lt;property id=&quot;20300&quot; value=&quot;Slide 8 - &amp;quot;Breves Conceitos&amp;quot;&quot;/&gt;&lt;property id=&quot;20307&quot; value=&quot;398&quot;/&gt;&lt;/object&gt;&lt;object type=&quot;3&quot; unique_id=&quot;12866&quot;&gt;&lt;property id=&quot;20148&quot; value=&quot;5&quot;/&gt;&lt;property id=&quot;20300&quot; value=&quot;Slide 10 - &amp;quot;Breves Conceitos&amp;quot;&quot;/&gt;&lt;property id=&quot;20307&quot; value=&quot;399&quot;/&gt;&lt;/object&gt;&lt;object type=&quot;3&quot; unique_id=&quot;12867&quot;&gt;&lt;property id=&quot;20148&quot; value=&quot;5&quot;/&gt;&lt;property id=&quot;20300&quot; value=&quot;Slide 11 - &amp;quot;Breves Conceitos&amp;quot;&quot;/&gt;&lt;property id=&quot;20307&quot; value=&quot;400&quot;/&gt;&lt;/object&gt;&lt;object type=&quot;3&quot; unique_id=&quot;12868&quot;&gt;&lt;property id=&quot;20148&quot; value=&quot;5&quot;/&gt;&lt;property id=&quot;20300&quot; value=&quot;Slide 12 - &amp;quot;Reconhecimento de Fenômenos Sociais sob a Perspectiva Contábil&amp;quot;&quot;/&gt;&lt;property id=&quot;20307&quot; value=&quot;401&quot;/&gt;&lt;/object&gt;&lt;object type=&quot;3&quot; unique_id=&quot;12869&quot;&gt;&lt;property id=&quot;20148&quot; value=&quot;5&quot;/&gt;&lt;property id=&quot;20300&quot; value=&quot;Slide 13 - &amp;quot;Reconhecimento de Fenômenos Sociais sob a Perspectiva Contábil&amp;quot;&quot;/&gt;&lt;property id=&quot;20307&quot; value=&quot;403&quot;/&gt;&lt;/object&gt;&lt;object type=&quot;3&quot; unique_id=&quot;12870&quot;&gt;&lt;property id=&quot;20148&quot; value=&quot;5&quot;/&gt;&lt;property id=&quot;20300&quot; value=&quot;Slide 14 - &amp;quot;Reconhecimento de Fenômenos Sociais sob a Perspectiva Contábil&amp;quot;&quot;/&gt;&lt;property id=&quot;20307&quot; value=&quot;404&quot;/&gt;&lt;/object&gt;&lt;object type=&quot;3&quot; unique_id=&quot;12871&quot;&gt;&lt;property id=&quot;20148&quot; value=&quot;5&quot;/&gt;&lt;property id=&quot;20300&quot; value=&quot;Slide 15 - &amp;quot;Reconhecimento de Fenômenos Sociais sob a Perspectiva Contábil&amp;quot;&quot;/&gt;&lt;property id=&quot;20307&quot; value=&quot;408&quot;/&gt;&lt;/object&gt;&lt;object type=&quot;3&quot; unique_id=&quot;12872&quot;&gt;&lt;property id=&quot;20148&quot; value=&quot;5&quot;/&gt;&lt;property id=&quot;20300&quot; value=&quot;Slide 16 - &amp;quot;Reconhecimento de Fenômenos Sociais sob a Perspectiva Contábil&amp;quot;&quot;/&gt;&lt;property id=&quot;20307&quot; value=&quot;409&quot;/&gt;&lt;/object&gt;&lt;object type=&quot;3&quot; unique_id=&quot;12873&quot;&gt;&lt;property id=&quot;20148&quot; value=&quot;5&quot;/&gt;&lt;property id=&quot;20300&quot; value=&quot;Slide 17 - &amp;quot;Reconhecimento de Fenômenos Sociais sob a Perspectiva Contábil&amp;quot;&quot;/&gt;&lt;property id=&quot;20307&quot; value=&quot;410&quot;/&gt;&lt;/object&gt;&lt;object type=&quot;3&quot; unique_id=&quot;12874&quot;&gt;&lt;property id=&quot;20148&quot; value=&quot;5&quot;/&gt;&lt;property id=&quot;20300&quot; value=&quot;Slide 18 - &amp;quot;Reconhecimento de Fenômenos Sociais sob a Perspectiva Contábil&amp;quot;&quot;/&gt;&lt;property id=&quot;20307&quot; value=&quot;411&quot;/&gt;&lt;/object&gt;&lt;object type=&quot;3&quot; unique_id=&quot;12875&quot;&gt;&lt;property id=&quot;20148&quot; value=&quot;5&quot;/&gt;&lt;property id=&quot;20300&quot; value=&quot;Slide 19 - &amp;quot;Busca da Simetria entre Contabilidade e às Novas Demandas Sociais&amp;quot;&quot;/&gt;&lt;property id=&quot;20307&quot; value=&quot;415&quot;/&gt;&lt;/object&gt;&lt;object type=&quot;3&quot; unique_id=&quot;12876&quot;&gt;&lt;property id=&quot;20148&quot; value=&quot;5&quot;/&gt;&lt;property id=&quot;20300&quot; value=&quot;Slide 20 - &amp;quot;Busca da Simetria entre Contabilidade e às Novas Demandas Sociais&amp;quot;&quot;/&gt;&lt;property id=&quot;20307&quot; value=&quot;421&quot;/&gt;&lt;/object&gt;&lt;object type=&quot;3&quot; unique_id=&quot;13616&quot;&gt;&lt;property id=&quot;20148&quot; value=&quot;5&quot;/&gt;&lt;property id=&quot;20300&quot; value=&quot;Slide 5 - &amp;quot;Breves Conceitos&amp;quot;&quot;/&gt;&lt;property id=&quot;20307&quot; value=&quot;423&quot;/&gt;&lt;/object&gt;&lt;object type=&quot;3&quot; unique_id=&quot;13617&quot;&gt;&lt;property id=&quot;20148&quot; value=&quot;5&quot;/&gt;&lt;property id=&quot;20300&quot; value=&quot;Slide 21 - &amp;quot;Contatos&amp;quot;&quot;/&gt;&lt;property id=&quot;20307&quot; value=&quot;424&quot;/&gt;&lt;/object&gt;&lt;object type=&quot;3&quot; unique_id=&quot;13641&quot;&gt;&lt;property id=&quot;20148&quot; value=&quot;5&quot;/&gt;&lt;property id=&quot;20300&quot; value=&quot;Slide 3 - &amp;quot;Breves Conceitos&amp;quot;&quot;/&gt;&lt;property id=&quot;20307&quot; value=&quot;425&quot;/&gt;&lt;/object&gt;&lt;object type=&quot;3&quot; unique_id=&quot;13738&quot;&gt;&lt;property id=&quot;20148&quot; value=&quot;5&quot;/&gt;&lt;property id=&quot;20300&quot; value=&quot;Slide 22 - &amp;quot;Contatos&amp;quot;&quot;/&gt;&lt;property id=&quot;20307&quot; value=&quot;42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6046</TotalTime>
  <Words>1120</Words>
  <Application>Microsoft Office PowerPoint</Application>
  <PresentationFormat>Apresentação na tela (4:3)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Design padrão</vt:lpstr>
      <vt:lpstr>Foto do Photo Editor</vt:lpstr>
      <vt:lpstr>SINCASP – SIMPÓSIO NACIONAL DE CONTABILIDADE APLICADA AO SETOR PÚBLICO  PALESTRA DE ENCERRAMENTO  A CRISE BRASILEIRA E A CONTABILIDADE PÚBLICA  PALESTRANTE: JOAQUIM LIBERALQUINO  JULHO/2015</vt:lpstr>
      <vt:lpstr>Breves Conceitos e Reflexão</vt:lpstr>
      <vt:lpstr>Breves Conceitos e Reflexão</vt:lpstr>
      <vt:lpstr>Breves Conceitos e Reflexão</vt:lpstr>
      <vt:lpstr>Breves Conceitos e Reflexão </vt:lpstr>
      <vt:lpstr>Breves Conceitos e Reflexão </vt:lpstr>
      <vt:lpstr>Breves Conceitos e Reflexão </vt:lpstr>
      <vt:lpstr>Prejuízos pela Ausência de Contabilidade </vt:lpstr>
      <vt:lpstr>Principais Desafios</vt:lpstr>
      <vt:lpstr>Principais Desafios</vt:lpstr>
      <vt:lpstr>Mensagem Final</vt:lpstr>
      <vt:lpstr>Contatos</vt:lpstr>
    </vt:vector>
  </TitlesOfParts>
  <Company>DIRECTIVOS Contadores Associados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Veronica</dc:creator>
  <cp:lastModifiedBy>usuario</cp:lastModifiedBy>
  <cp:revision>381</cp:revision>
  <dcterms:created xsi:type="dcterms:W3CDTF">2008-04-03T13:48:48Z</dcterms:created>
  <dcterms:modified xsi:type="dcterms:W3CDTF">2015-07-17T10:27:36Z</dcterms:modified>
</cp:coreProperties>
</file>