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13" r:id="rId4"/>
  </p:sldMasterIdLst>
  <p:notesMasterIdLst>
    <p:notesMasterId r:id="rId37"/>
  </p:notesMasterIdLst>
  <p:sldIdLst>
    <p:sldId id="314" r:id="rId5"/>
    <p:sldId id="315" r:id="rId6"/>
    <p:sldId id="258" r:id="rId7"/>
    <p:sldId id="296" r:id="rId8"/>
    <p:sldId id="259" r:id="rId9"/>
    <p:sldId id="298" r:id="rId10"/>
    <p:sldId id="317" r:id="rId11"/>
    <p:sldId id="316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5" r:id="rId21"/>
    <p:sldId id="336" r:id="rId22"/>
    <p:sldId id="326" r:id="rId23"/>
    <p:sldId id="337" r:id="rId24"/>
    <p:sldId id="327" r:id="rId25"/>
    <p:sldId id="328" r:id="rId26"/>
    <p:sldId id="329" r:id="rId27"/>
    <p:sldId id="331" r:id="rId28"/>
    <p:sldId id="330" r:id="rId29"/>
    <p:sldId id="332" r:id="rId30"/>
    <p:sldId id="338" r:id="rId31"/>
    <p:sldId id="339" r:id="rId32"/>
    <p:sldId id="341" r:id="rId33"/>
    <p:sldId id="342" r:id="rId34"/>
    <p:sldId id="333" r:id="rId35"/>
    <p:sldId id="334" r:id="rId36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EDNA BARBOSA" initials="EB" lastIdx="1" clrIdx="0">
    <p:extLst>
      <p:ext uri="{19B8F6BF-5375-455C-9EA6-DF929625EA0E}">
        <p15:presenceInfo xmlns:p15="http://schemas.microsoft.com/office/powerpoint/2012/main" userId="595440fafd2448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C776-6DE0-4E01-9A33-1F56032EC0E9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3BA14-17B6-47BD-9F81-0C69D2ABD5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84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3BA14-17B6-47BD-9F81-0C69D2ABD5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50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3BA14-17B6-47BD-9F81-0C69D2ABD50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49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3BA14-17B6-47BD-9F81-0C69D2ABD50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3BA14-17B6-47BD-9F81-0C69D2ABD50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37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88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93" y="6093296"/>
            <a:ext cx="3081307" cy="764704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1" y="3068960"/>
            <a:ext cx="9144000" cy="2376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70000"/>
                </a:schemeClr>
              </a:gs>
              <a:gs pos="86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DejaVu Sans"/>
              </a:rPr>
              <a:t>A Ética Contábil e a Prática da Contabilidade Criativa nas Ações  Governamentais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26793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17/07/2015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550852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Palestrante: </a:t>
            </a:r>
            <a:r>
              <a:rPr lang="pt-BR" sz="3200" b="1" dirty="0" err="1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Elinaldo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Barbosa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ÉTICA 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7" y="1772816"/>
            <a:ext cx="8660783" cy="38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83568" y="1348675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MUDANÇA NA APURAÇÃO DA META </a:t>
            </a:r>
            <a:r>
              <a:rPr lang="pt-BR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 </a:t>
            </a:r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SUPERAVIT PRIMÁRIO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9" y="2636912"/>
            <a:ext cx="5867538" cy="37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83568" y="1348675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MUDANÇA NA APURAÇÃO DA META </a:t>
            </a:r>
            <a:r>
              <a:rPr lang="pt-BR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 </a:t>
            </a:r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SUPERAVIT PRIMÁRIO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256490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 META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ERA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R$ 116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BILHÕES</a:t>
            </a:r>
          </a:p>
          <a:p>
            <a:pPr algn="just"/>
            <a:endParaRPr lang="pt-BR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Autorização na LDO/2015 para abater R$ 67 bilhões</a:t>
            </a:r>
          </a:p>
          <a:p>
            <a:pPr algn="just"/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 despesas do PAC e das desonerações tributárias.</a:t>
            </a:r>
          </a:p>
          <a:p>
            <a:pPr algn="just"/>
            <a:endParaRPr lang="pt-BR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Alterou a LDO/2015 para poder abater até R$ 165 bilhões de despesas do PAC e de desonerações tributárias.</a:t>
            </a:r>
            <a:endParaRPr lang="pt-BR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11560" y="134685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Pct val="45000"/>
            </a:pPr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Receita do </a:t>
            </a: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IRRF considerada  </a:t>
            </a:r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como receita fictícia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2911584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Pct val="45000"/>
            </a:pP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Exclusão  do </a:t>
            </a:r>
            <a:r>
              <a:rPr lang="pt-BR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IRRF da </a:t>
            </a:r>
            <a:r>
              <a:rPr lang="pt-BR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Receita Corrente Líquida e das despesas com pessoal, para fins de avaliação dos limites de  gastos com pessoal no anexo I, do RGF.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1" y="2708920"/>
            <a:ext cx="379648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11560" y="134685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Pct val="45000"/>
            </a:pP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Exclusão de Encargos com Previdência</a:t>
            </a:r>
            <a:endParaRPr lang="pt-BR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9240" y="1988840"/>
            <a:ext cx="82172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0000"/>
                </a:solidFill>
              </a:rPr>
              <a:t>FOLHA </a:t>
            </a:r>
            <a:r>
              <a:rPr lang="pt-BR" sz="2000" dirty="0">
                <a:solidFill>
                  <a:srgbClr val="000000"/>
                </a:solidFill>
              </a:rPr>
              <a:t>DE SERVIDORES                                      R$.10.000,000,00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 smtClean="0">
                <a:solidFill>
                  <a:srgbClr val="000000"/>
                </a:solidFill>
              </a:rPr>
              <a:t>RECEITA CORRENTE LÍQUIDA                             </a:t>
            </a:r>
            <a:r>
              <a:rPr lang="pt-BR" sz="2000" dirty="0">
                <a:solidFill>
                  <a:srgbClr val="000000"/>
                </a:solidFill>
              </a:rPr>
              <a:t>R$.15.304.560,28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</a:rPr>
              <a:t>GASTOS COM PESSOAL NO EXERCÍCIO                     65,34 % </a:t>
            </a:r>
            <a:endParaRPr lang="pt-BR" sz="2000" b="1" dirty="0">
              <a:solidFill>
                <a:prstClr val="black"/>
              </a:solidFill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</a:rPr>
              <a:t>LIMITE LEGAL ( ART. 20, III, b - LRF )                             54,00%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GASTO EXCEDENTE COM PESSOAL E ENCARGOS   11,34%</a:t>
            </a:r>
          </a:p>
          <a:p>
            <a:pPr algn="ctr"/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</a:rPr>
              <a:t>EXCLUINDO ENCARGOS COM  PREVIDÊNCIA (PATRONAL – 21 </a:t>
            </a:r>
            <a:r>
              <a:rPr lang="pt-BR" sz="2000" dirty="0" smtClean="0">
                <a:solidFill>
                  <a:srgbClr val="000000"/>
                </a:solidFill>
              </a:rPr>
              <a:t>%) 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</a:rPr>
              <a:t> 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 smtClean="0">
                <a:solidFill>
                  <a:srgbClr val="000000"/>
                </a:solidFill>
              </a:rPr>
              <a:t>FOLHA </a:t>
            </a:r>
            <a:r>
              <a:rPr lang="pt-BR" sz="2000" dirty="0">
                <a:solidFill>
                  <a:srgbClr val="000000"/>
                </a:solidFill>
              </a:rPr>
              <a:t>DE SERVIDORES                                        R$...8.264.462,81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 smtClean="0">
                <a:solidFill>
                  <a:srgbClr val="000000"/>
                </a:solidFill>
              </a:rPr>
              <a:t>RECEITA CORENTE LÍQUIDA                                 </a:t>
            </a:r>
            <a:r>
              <a:rPr lang="pt-BR" sz="2000" dirty="0">
                <a:solidFill>
                  <a:srgbClr val="000000"/>
                </a:solidFill>
              </a:rPr>
              <a:t>R$.15.304.560,28</a:t>
            </a:r>
            <a:endParaRPr lang="pt-BR" sz="2000" dirty="0">
              <a:solidFill>
                <a:prstClr val="black"/>
              </a:solidFill>
            </a:endParaRPr>
          </a:p>
          <a:p>
            <a:pPr algn="ctr"/>
            <a:endParaRPr lang="pt-BR" sz="2000" dirty="0">
              <a:solidFill>
                <a:prstClr val="black"/>
              </a:solidFill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b="1" dirty="0">
                <a:solidFill>
                  <a:srgbClr val="000000"/>
                </a:solidFill>
              </a:rPr>
              <a:t>GASTOS COM PESSOAL                                              54,00%      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11560" y="134685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Pct val="45000"/>
            </a:pP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Benefícios a Servidores classificados como </a:t>
            </a:r>
          </a:p>
          <a:p>
            <a:pPr algn="just">
              <a:lnSpc>
                <a:spcPct val="100000"/>
              </a:lnSpc>
              <a:buSzPct val="45000"/>
            </a:pP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Outras Despesas Correntes (3.3.90....)</a:t>
            </a:r>
            <a:endParaRPr lang="pt-BR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299695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NÃO SÃO   DESPESAS COM PESSOAL:</a:t>
            </a:r>
            <a:endParaRPr lang="pt-BR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just"/>
            <a:endParaRPr lang="pt-BR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AUXILIO- ALIMENTAÇÃO,   TICKET REFEIÇÃO,  VALE- TRANSPORTE,  </a:t>
            </a:r>
            <a:r>
              <a:rPr lang="pt-BR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AUXILIO- </a:t>
            </a:r>
            <a:r>
              <a:rPr lang="pt-BR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MORADIA , AUXILIO- ADOÇÃO,  AUXÍLIO- EDUCAÇÃO,  AUXÍLIO-DOENÇA – PLANO DE SAÚDE – AUXÍLIO-TRANSPORTE, AUXÍLIO-EDUCAÇÃO- AUXÍLIO -CURSOS – AUXÍLIO- CRECHE ....</a:t>
            </a:r>
            <a:endParaRPr lang="pt-BR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11560" y="134685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SzPct val="45000"/>
            </a:pPr>
            <a:r>
              <a:rPr lang="pt-BR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NOVO REGIME PARA SERVIDORES PÚBLICOS: 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CODIFICADOS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6" y="2589125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São servidores com contratos tácitos, sem ser submetidos a qualquer tipo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processo seletivo, que não contribuem para nenhum regime previdenciário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suas despesas são classificadas como serviços de terceiros pessoa física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(3390.36.00)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e,    desta forma, não constam do anexo I – Demonstrativo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  </a:t>
            </a:r>
            <a:r>
              <a:rPr lang="pt-B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Despesas com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Pessoal do RGF.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97478" y="134554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Pct val="45000"/>
            </a:pP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GASTOS  COM RECURSOS RECEBIDOS </a:t>
            </a:r>
            <a:endParaRPr lang="pt-BR" sz="24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buSzPct val="45000"/>
            </a:pP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FUNDO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FUNDO</a:t>
            </a:r>
            <a:endParaRPr lang="pt-BR" sz="2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264696" cy="39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97478" y="134554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Pct val="45000"/>
            </a:pP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CONTRIBUIÇÃO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PARA ILUMINAÇÃO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PÚBLICA</a:t>
            </a:r>
            <a:endParaRPr lang="pt-BR" sz="2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pt-BR" sz="2400" dirty="0" smtClean="0">
                <a:solidFill>
                  <a:srgbClr val="000000"/>
                </a:solidFill>
              </a:rPr>
              <a:t>Inserida no rol das receitas  tributárias, base de cálculo  para  transferências de recursos</a:t>
            </a:r>
            <a:endParaRPr lang="pt-BR" sz="2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54" y="3933056"/>
            <a:ext cx="2857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 CASOS DE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3" y="1341772"/>
            <a:ext cx="4430664" cy="1283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5" y="2837220"/>
            <a:ext cx="4211960" cy="9699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41" y="1379046"/>
            <a:ext cx="2958075" cy="22185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28" y="3933056"/>
            <a:ext cx="2857500" cy="20955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9453"/>
            <a:ext cx="4430664" cy="24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28" y="1079768"/>
            <a:ext cx="3211612" cy="38385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1 ÉTICA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-36512" y="836712"/>
            <a:ext cx="7200800" cy="72008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436096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Aristóteles (384 </a:t>
            </a:r>
            <a:r>
              <a:rPr lang="pt-BR" dirty="0"/>
              <a:t>- 322 a.C</a:t>
            </a:r>
            <a:r>
              <a:rPr lang="pt-BR" dirty="0" smtClean="0"/>
              <a:t>.)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2420888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rial Rounded MT Bold" panose="020F0704030504030204" pitchFamily="34" charset="0"/>
              </a:rPr>
              <a:t>Ética é o estudo filosófico das leis morais que regem as ações humanas. 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02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1021"/>
            <a:ext cx="7306536" cy="38214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93" y="4149080"/>
            <a:ext cx="3359363" cy="25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5561980" cy="312617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7544" y="13686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NÃO CONTABILIZAÇÃO DE DÍVIDAS  DO GOVERNO JUNTO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AO 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BANCO DO BRASIL ,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BNDES, CEF  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$ 40,2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BILHÕES</a:t>
            </a:r>
          </a:p>
        </p:txBody>
      </p:sp>
    </p:spTree>
    <p:extLst>
      <p:ext uri="{BB962C8B-B14F-4D97-AF65-F5344CB8AC3E}">
        <p14:creationId xmlns:p14="http://schemas.microsoft.com/office/powerpoint/2010/main" val="11339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3686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ADIANTAMENTO 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 FGTS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PARA MINHA CASA MINHA VIDA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R$ 1,4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BILHÕES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54" y="2852936"/>
            <a:ext cx="3743499" cy="35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ADIANTAMENTO </a:t>
            </a:r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 CEF PARA PAGAR BOLSA FAMÍLIA, SEGURO </a:t>
            </a: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DESEMPREGO </a:t>
            </a:r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 ABONO SALARIAL </a:t>
            </a:r>
            <a:r>
              <a:rPr lang="pt-B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R$ 7.0 </a:t>
            </a:r>
            <a:r>
              <a:rPr lang="pt-B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BILHÕES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6" y="2636912"/>
            <a:ext cx="2775170" cy="17979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2592288" cy="2207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NOVO CALENDÁRIO DE PAGAMENTO DO ABONO SALARIAL DE 2015,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TRANSFERIDO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PARA 2016 , COM  ECONOMINA DE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DESPESAS 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R$ 8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BILHÕES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4762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5 CASOS DE PEDALADAS FISCAIS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CEF </a:t>
            </a:r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INFLOU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SEUS LUCROS   EM </a:t>
            </a:r>
            <a:endParaRPr lang="pt-BR" sz="24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R$ 420.000.000,00 </a:t>
            </a:r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PARA AUMENTAR 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 DIVIDENDOS PAGOS AO GOVERNO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6534150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 CASO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PREFEITURA MUNICIPAL DE CRIATIVIDADE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2132856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 Rounded MT Bold" panose="020F0704030504030204" pitchFamily="34" charset="0"/>
              </a:rPr>
              <a:t>QUADRO </a:t>
            </a:r>
            <a:r>
              <a:rPr lang="pt-BR" sz="2400" b="1" dirty="0">
                <a:latin typeface="Arial Rounded MT Bold" panose="020F0704030504030204" pitchFamily="34" charset="0"/>
              </a:rPr>
              <a:t>DE </a:t>
            </a:r>
            <a:r>
              <a:rPr lang="pt-BR" sz="2400" b="1" dirty="0" smtClean="0">
                <a:latin typeface="Arial Rounded MT Bold" panose="020F0704030504030204" pitchFamily="34" charset="0"/>
              </a:rPr>
              <a:t>PESSOAL</a:t>
            </a:r>
            <a:endParaRPr lang="pt-BR" sz="2400" b="1" dirty="0">
              <a:latin typeface="Arial Rounded MT Bold" panose="020F0704030504030204" pitchFamily="34" charset="0"/>
            </a:endParaRPr>
          </a:p>
          <a:p>
            <a:endParaRPr lang="pt-BR" dirty="0"/>
          </a:p>
          <a:p>
            <a:r>
              <a:rPr lang="pt-BR" sz="2200" b="1" dirty="0" smtClean="0"/>
              <a:t>PESSOAL	                 QUANT</a:t>
            </a:r>
            <a:r>
              <a:rPr lang="pt-BR" sz="2200" b="1" dirty="0"/>
              <a:t>.              </a:t>
            </a:r>
            <a:r>
              <a:rPr lang="pt-BR" sz="2200" b="1" dirty="0" smtClean="0"/>
              <a:t>  </a:t>
            </a:r>
            <a:r>
              <a:rPr lang="pt-BR" sz="2200" b="1" dirty="0"/>
              <a:t>VALOR DA FOLHA </a:t>
            </a:r>
            <a:endParaRPr lang="pt-BR" sz="2200" b="1" dirty="0"/>
          </a:p>
          <a:p>
            <a:endParaRPr lang="pt-BR" sz="2200" dirty="0" smtClean="0"/>
          </a:p>
          <a:p>
            <a:r>
              <a:rPr lang="pt-BR" sz="2200" dirty="0" smtClean="0"/>
              <a:t>Estatutários                         </a:t>
            </a:r>
            <a:r>
              <a:rPr lang="pt-BR" sz="2200" dirty="0"/>
              <a:t>12.340              </a:t>
            </a:r>
            <a:r>
              <a:rPr lang="pt-BR" sz="2200" dirty="0" smtClean="0"/>
              <a:t>   R$ 29.705.297,00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Contratados                         17.199               </a:t>
            </a:r>
            <a:r>
              <a:rPr lang="pt-BR" sz="2200" dirty="0" smtClean="0"/>
              <a:t> R$ 20.821.270,00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Aposentados/pensionistas    5.162                </a:t>
            </a:r>
            <a:r>
              <a:rPr lang="pt-BR" sz="2200" dirty="0" smtClean="0"/>
              <a:t> R$ 10.692.877,00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820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 CASO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PREFEITURA MUNICIPAL DE CRIATIVIDADE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 Rounded MT Bold" panose="020F0704030504030204" pitchFamily="34" charset="0"/>
              </a:rPr>
              <a:t>CONTRIBUIÇÕES PREVIDENCIÁRIAS</a:t>
            </a:r>
            <a:endParaRPr lang="pt-BR" sz="2400" b="1" dirty="0">
              <a:latin typeface="Arial Rounded MT Bold" panose="020F0704030504030204" pitchFamily="34" charset="0"/>
            </a:endParaRPr>
          </a:p>
          <a:p>
            <a:endParaRPr lang="pt-BR" dirty="0"/>
          </a:p>
          <a:p>
            <a:r>
              <a:rPr lang="pt-BR" sz="2400" dirty="0"/>
              <a:t>Efetivos – RPPS </a:t>
            </a:r>
            <a:r>
              <a:rPr lang="pt-BR" sz="2400" dirty="0" smtClean="0"/>
              <a:t>		     </a:t>
            </a:r>
            <a:r>
              <a:rPr lang="pt-BR" sz="2400" dirty="0"/>
              <a:t>Segurados      </a:t>
            </a:r>
            <a:r>
              <a:rPr lang="pt-BR" sz="2400" dirty="0" smtClean="0"/>
              <a:t>R$ 3.267.582,00</a:t>
            </a:r>
            <a:endParaRPr lang="pt-BR" sz="2400" dirty="0"/>
          </a:p>
          <a:p>
            <a:r>
              <a:rPr lang="pt-BR" sz="2400" dirty="0"/>
              <a:t>                                                </a:t>
            </a:r>
            <a:r>
              <a:rPr lang="pt-BR" sz="2400" dirty="0" smtClean="0"/>
              <a:t> </a:t>
            </a:r>
            <a:r>
              <a:rPr lang="pt-BR" sz="2400" dirty="0"/>
              <a:t>Patronal         </a:t>
            </a:r>
            <a:r>
              <a:rPr lang="pt-BR" sz="2400" u="sng" dirty="0" smtClean="0"/>
              <a:t>R$ 3.267.582,00  </a:t>
            </a:r>
            <a:r>
              <a:rPr lang="pt-BR" sz="2400" dirty="0" smtClean="0"/>
              <a:t>						      </a:t>
            </a:r>
            <a:r>
              <a:rPr lang="pt-BR" sz="2400" dirty="0"/>
              <a:t>R$.</a:t>
            </a:r>
            <a:r>
              <a:rPr lang="pt-BR" sz="2400" dirty="0" smtClean="0"/>
              <a:t>6.535.164,00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Contratados –RGPS </a:t>
            </a:r>
            <a:r>
              <a:rPr lang="pt-BR" sz="2400" dirty="0" smtClean="0"/>
              <a:t>	    </a:t>
            </a:r>
            <a:r>
              <a:rPr lang="pt-BR" sz="2400" dirty="0"/>
              <a:t>Segurados      </a:t>
            </a:r>
            <a:r>
              <a:rPr lang="pt-BR" sz="2400" dirty="0" smtClean="0"/>
              <a:t>R$ 1.873.914,00</a:t>
            </a:r>
            <a:endParaRPr lang="pt-BR" sz="2400" dirty="0"/>
          </a:p>
          <a:p>
            <a:r>
              <a:rPr lang="pt-BR" sz="2400" dirty="0"/>
              <a:t>                                                </a:t>
            </a:r>
            <a:r>
              <a:rPr lang="pt-BR" sz="2400" dirty="0" smtClean="0"/>
              <a:t>Patronal          </a:t>
            </a:r>
            <a:r>
              <a:rPr lang="pt-BR" sz="2400" u="sng" dirty="0" smtClean="0"/>
              <a:t>R$ 4.372.466,00 </a:t>
            </a:r>
            <a:r>
              <a:rPr lang="pt-BR" sz="2400" dirty="0" smtClean="0"/>
              <a:t>						      R</a:t>
            </a:r>
            <a:r>
              <a:rPr lang="pt-BR" sz="2400" dirty="0"/>
              <a:t>$.</a:t>
            </a:r>
            <a:r>
              <a:rPr lang="pt-BR" sz="2400" dirty="0" smtClean="0"/>
              <a:t>6.246.380,00</a:t>
            </a:r>
            <a:endParaRPr lang="pt-BR" sz="2400" dirty="0"/>
          </a:p>
          <a:p>
            <a:r>
              <a:rPr lang="pt-BR" sz="2400" dirty="0"/>
              <a:t>        </a:t>
            </a:r>
          </a:p>
          <a:p>
            <a:endParaRPr lang="pt-BR" sz="2400" dirty="0"/>
          </a:p>
          <a:p>
            <a:r>
              <a:rPr lang="pt-BR" sz="2400" b="1" dirty="0"/>
              <a:t>TOTAL DE CONTRIBUIÇÕES </a:t>
            </a:r>
            <a:r>
              <a:rPr lang="pt-BR" sz="2400" b="1" dirty="0" smtClean="0"/>
              <a:t>              R$ 12.781.545,00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555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 CASO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PREFEITURA MUNICIPAL DE CRIATIVIDADE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 Rounded MT Bold" panose="020F0704030504030204" pitchFamily="34" charset="0"/>
              </a:rPr>
              <a:t>CONTRIBUIÇÕES PREVIDENCIÁRIAS</a:t>
            </a:r>
            <a:endParaRPr lang="pt-BR" sz="2400" b="1" dirty="0">
              <a:latin typeface="Arial Rounded MT Bold" panose="020F0704030504030204" pitchFamily="34" charset="0"/>
            </a:endParaRPr>
          </a:p>
          <a:p>
            <a:endParaRPr lang="pt-BR" dirty="0"/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CENÁRIO 01 – QUADRO </a:t>
            </a:r>
            <a:r>
              <a:rPr lang="pt-BR" sz="2400" b="1" dirty="0" smtClean="0">
                <a:solidFill>
                  <a:srgbClr val="FF0000"/>
                </a:solidFill>
              </a:rPr>
              <a:t>MISTO</a:t>
            </a:r>
          </a:p>
          <a:p>
            <a:pPr algn="ctr"/>
            <a:endParaRPr lang="pt-B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dirty="0"/>
              <a:t>Receitas previdenciárias</a:t>
            </a:r>
            <a:r>
              <a:rPr lang="pt-BR" sz="2400" dirty="0" smtClean="0"/>
              <a:t>...........................R$   6.535.164,00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Despesas </a:t>
            </a:r>
            <a:r>
              <a:rPr lang="pt-BR" sz="2400" dirty="0" smtClean="0"/>
              <a:t>previdenciárias.........................R$ 10.692.877,00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</a:rPr>
              <a:t>Déficit  </a:t>
            </a:r>
            <a:r>
              <a:rPr lang="pt-BR" sz="2400" b="1" dirty="0" smtClean="0">
                <a:solidFill>
                  <a:srgbClr val="FF0000"/>
                </a:solidFill>
              </a:rPr>
              <a:t>(aporte </a:t>
            </a:r>
            <a:r>
              <a:rPr lang="pt-BR" sz="2400" b="1" dirty="0">
                <a:solidFill>
                  <a:srgbClr val="FF0000"/>
                </a:solidFill>
              </a:rPr>
              <a:t>de recursos )                 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R</a:t>
            </a:r>
            <a:r>
              <a:rPr lang="pt-BR" sz="2400" b="1" dirty="0" smtClean="0">
                <a:solidFill>
                  <a:srgbClr val="FF0000"/>
                </a:solidFill>
              </a:rPr>
              <a:t>$   4.157.712,00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 CASO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PREFEITURA MUNICIPAL DE CRIATIVIDADE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 Rounded MT Bold" panose="020F0704030504030204" pitchFamily="34" charset="0"/>
              </a:rPr>
              <a:t>CONTRIBUIÇÕES PREVIDENCIÁRIAS</a:t>
            </a:r>
            <a:endParaRPr lang="pt-BR" sz="2400" b="1" dirty="0">
              <a:latin typeface="Arial Rounded MT Bold" panose="020F0704030504030204" pitchFamily="34" charset="0"/>
            </a:endParaRPr>
          </a:p>
          <a:p>
            <a:endParaRPr lang="pt-BR" dirty="0"/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CENÁRIO 02 – TODOS </a:t>
            </a:r>
            <a:r>
              <a:rPr lang="pt-BR" sz="2400" b="1" dirty="0" smtClean="0">
                <a:solidFill>
                  <a:srgbClr val="FF0000"/>
                </a:solidFill>
              </a:rPr>
              <a:t>ESTATUTÁRIOS</a:t>
            </a:r>
          </a:p>
          <a:p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Receitas </a:t>
            </a:r>
            <a:r>
              <a:rPr lang="pt-BR" sz="2400" dirty="0" smtClean="0"/>
              <a:t>previdenciárias...........................R$ 12.781.545,00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Despesas </a:t>
            </a:r>
            <a:r>
              <a:rPr lang="pt-BR" sz="2400" dirty="0" smtClean="0"/>
              <a:t>previdenciárias.........................R$ 10.692.877,00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</a:rPr>
              <a:t>Superávit                                              </a:t>
            </a:r>
            <a:r>
              <a:rPr lang="pt-BR" sz="2400" b="1" dirty="0" smtClean="0">
                <a:solidFill>
                  <a:srgbClr val="FF0000"/>
                </a:solidFill>
              </a:rPr>
              <a:t>    </a:t>
            </a:r>
            <a:r>
              <a:rPr lang="pt-BR" sz="2400" b="1" dirty="0">
                <a:solidFill>
                  <a:srgbClr val="FF0000"/>
                </a:solidFill>
              </a:rPr>
              <a:t>R</a:t>
            </a:r>
            <a:r>
              <a:rPr lang="pt-BR" sz="2400" b="1" dirty="0" smtClean="0">
                <a:solidFill>
                  <a:srgbClr val="FF0000"/>
                </a:solidFill>
              </a:rPr>
              <a:t>$   2.088.668,00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2"/>
          <p:cNvSpPr/>
          <p:nvPr/>
        </p:nvSpPr>
        <p:spPr>
          <a:xfrm>
            <a:off x="457200" y="1600200"/>
            <a:ext cx="8288280" cy="60466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dirty="0" smtClean="0">
                <a:solidFill>
                  <a:srgbClr val="000000"/>
                </a:solidFill>
                <a:latin typeface="Calibri"/>
                <a:ea typeface="DejaVu Sans"/>
              </a:rPr>
              <a:t>A luta moral da humanidade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67490"/>
            <a:ext cx="6120680" cy="45905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1 ÉTICA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-36512" y="836712"/>
            <a:ext cx="7200800" cy="72008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 CASO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4" y="11967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PREFEITURA MUNICIPAL DE CRIATIVIDADE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 Rounded MT Bold" panose="020F0704030504030204" pitchFamily="34" charset="0"/>
              </a:rPr>
              <a:t>CONCLUSÃO </a:t>
            </a:r>
            <a:r>
              <a:rPr lang="pt-BR" sz="2400" b="1" dirty="0" smtClean="0">
                <a:latin typeface="Arial Rounded MT Bold" panose="020F0704030504030204" pitchFamily="34" charset="0"/>
              </a:rPr>
              <a:t>COM SERVIDORES ESTATUTÁRIOS: </a:t>
            </a:r>
            <a:endParaRPr lang="pt-BR" sz="2400" b="1" dirty="0">
              <a:latin typeface="Arial Rounded MT Bold" panose="020F0704030504030204" pitchFamily="34" charset="0"/>
            </a:endParaRPr>
          </a:p>
          <a:p>
            <a:endParaRPr lang="pt-BR" sz="2400" dirty="0"/>
          </a:p>
          <a:p>
            <a:r>
              <a:rPr lang="pt-BR" sz="2200" dirty="0"/>
              <a:t>a ) Eliminação de gastos com cobertura de </a:t>
            </a:r>
            <a:r>
              <a:rPr lang="pt-BR" sz="2200" dirty="0" smtClean="0"/>
              <a:t>Déficit       </a:t>
            </a:r>
          </a:p>
          <a:p>
            <a:r>
              <a:rPr lang="pt-BR" sz="2200" dirty="0" smtClean="0"/>
              <a:t>    R$ 54.050.256,00</a:t>
            </a:r>
            <a:endParaRPr lang="pt-BR" sz="2200" dirty="0"/>
          </a:p>
          <a:p>
            <a:r>
              <a:rPr lang="pt-BR" sz="2200" dirty="0"/>
              <a:t> </a:t>
            </a:r>
          </a:p>
          <a:p>
            <a:pPr marL="342900" indent="-342900">
              <a:buAutoNum type="alphaLcParenR" startAt="2"/>
            </a:pPr>
            <a:r>
              <a:rPr lang="pt-BR" sz="2200" dirty="0"/>
              <a:t>Apuração de Superávit no </a:t>
            </a:r>
            <a:r>
              <a:rPr lang="pt-BR" sz="2200" dirty="0" smtClean="0"/>
              <a:t>RPPS                               </a:t>
            </a:r>
            <a:r>
              <a:rPr lang="pt-BR" sz="2200" dirty="0"/>
              <a:t>R$.</a:t>
            </a:r>
            <a:r>
              <a:rPr lang="pt-BR" sz="2200" dirty="0" smtClean="0"/>
              <a:t>27.152.684,00</a:t>
            </a:r>
            <a:endParaRPr lang="pt-BR" sz="2200" dirty="0"/>
          </a:p>
          <a:p>
            <a:pPr marL="342900" indent="-342900">
              <a:buAutoNum type="alphaLcParenR" startAt="2"/>
            </a:pPr>
            <a:endParaRPr lang="pt-BR" sz="2200" dirty="0"/>
          </a:p>
          <a:p>
            <a:pPr marL="342900" indent="-342900">
              <a:buAutoNum type="alphaLcParenR" startAt="2"/>
            </a:pPr>
            <a:r>
              <a:rPr lang="pt-BR" sz="2200" dirty="0"/>
              <a:t>Economia de gastos com contribuição para o </a:t>
            </a:r>
            <a:r>
              <a:rPr lang="pt-BR" sz="2200" dirty="0" smtClean="0"/>
              <a:t>RGPS    </a:t>
            </a:r>
            <a:r>
              <a:rPr lang="pt-BR" sz="2200" dirty="0"/>
              <a:t>R$.</a:t>
            </a:r>
            <a:r>
              <a:rPr lang="pt-BR" sz="2200" dirty="0" smtClean="0"/>
              <a:t>81.202.940,00</a:t>
            </a:r>
            <a:endParaRPr lang="pt-BR" sz="2200" dirty="0"/>
          </a:p>
          <a:p>
            <a:pPr marL="342900" indent="-342900">
              <a:buAutoNum type="alphaLcParenR" startAt="2"/>
            </a:pPr>
            <a:endParaRPr lang="pt-BR" sz="2200" dirty="0"/>
          </a:p>
          <a:p>
            <a:pPr marL="342900" indent="-342900">
              <a:buAutoNum type="alphaLcParenR" startAt="2"/>
            </a:pPr>
            <a:r>
              <a:rPr lang="pt-BR" sz="2200" dirty="0"/>
              <a:t>Economia de despesas com FGTS                              R$.</a:t>
            </a:r>
            <a:r>
              <a:rPr lang="pt-BR" sz="2200" dirty="0" smtClean="0"/>
              <a:t>11.120.592,00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46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MENSAGEM FINAL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395536" y="177281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CONTADORES PODEM SALVAR O MUNDO </a:t>
            </a:r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7564" y="270892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</a:pPr>
            <a:r>
              <a:rPr lang="pt-B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“Temos que deixar para trás a era do negócio que causa efeitos colaterais e entrar na era do negócio que causa benefícios colaterais”.</a:t>
            </a:r>
            <a:endParaRPr lang="pt-BR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63888" y="515175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JOCHEN ZEITZ –PRES. EXECUTIVO DA PUMA</a:t>
            </a:r>
          </a:p>
          <a:p>
            <a:pPr>
              <a:buSzPct val="45000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Livro: Corporação 2020 </a:t>
            </a: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45000"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Pavan </a:t>
            </a:r>
            <a:r>
              <a:rPr lang="pt-B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Sukhdev</a:t>
            </a:r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9" y="1189112"/>
            <a:ext cx="2544688" cy="2544688"/>
          </a:xfrm>
          <a:prstGeom prst="rect">
            <a:avLst/>
          </a:prstGeom>
        </p:spPr>
      </p:pic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468313" y="3027363"/>
            <a:ext cx="7345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dirty="0">
                <a:solidFill>
                  <a:srgbClr val="002060"/>
                </a:solidFill>
                <a:latin typeface="Arial" charset="0"/>
              </a:rPr>
              <a:t>e</a:t>
            </a:r>
            <a:r>
              <a:rPr lang="pt-BR" sz="4400" dirty="0" smtClean="0">
                <a:solidFill>
                  <a:srgbClr val="002060"/>
                </a:solidFill>
                <a:latin typeface="Arial" charset="0"/>
              </a:rPr>
              <a:t>linaldo.cap@gmail.com</a:t>
            </a:r>
            <a:endParaRPr lang="pt-BR" sz="4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79512" y="1791167"/>
            <a:ext cx="60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600" dirty="0" smtClean="0">
                <a:latin typeface="Arial Black" pitchFamily="34" charset="0"/>
              </a:rPr>
              <a:t>Obrigado pela atenção!  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042988" y="5330825"/>
            <a:ext cx="5473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dirty="0" err="1" smtClean="0">
                <a:solidFill>
                  <a:srgbClr val="002060"/>
                </a:solidFill>
                <a:latin typeface="Arial" charset="0"/>
              </a:rPr>
              <a:t>Elinaldo</a:t>
            </a:r>
            <a:r>
              <a:rPr lang="pt-BR" sz="4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charset="0"/>
              </a:rPr>
              <a:t>Barbosa</a:t>
            </a:r>
          </a:p>
        </p:txBody>
      </p:sp>
      <p:pic>
        <p:nvPicPr>
          <p:cNvPr id="76808" name="Picture 10" descr="f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97425"/>
            <a:ext cx="1657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59" y="168624"/>
            <a:ext cx="4194177" cy="10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124744"/>
            <a:ext cx="7236804" cy="419734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3568" y="5373216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</a:rPr>
              <a:t>	</a:t>
            </a:r>
            <a:r>
              <a:rPr lang="pt-BR" sz="2400" dirty="0" smtClean="0">
                <a:latin typeface="Arial Rounded MT Bold" panose="020F0704030504030204" pitchFamily="34" charset="0"/>
              </a:rPr>
              <a:t>MATEUS  		       JUDAS </a:t>
            </a:r>
            <a:r>
              <a:rPr lang="pt-BR" sz="2400" dirty="0">
                <a:latin typeface="Arial Rounded MT Bold" panose="020F0704030504030204" pitchFamily="34" charset="0"/>
              </a:rPr>
              <a:t>ESCARIOTES </a:t>
            </a:r>
            <a:endParaRPr lang="pt-BR" sz="2400" dirty="0" smtClean="0">
              <a:latin typeface="Arial Rounded MT Bold" panose="020F0704030504030204" pitchFamily="34" charset="0"/>
            </a:endParaRPr>
          </a:p>
          <a:p>
            <a:r>
              <a:rPr lang="pt-BR" sz="2400" dirty="0">
                <a:latin typeface="Arial Rounded MT Bold" panose="020F0704030504030204" pitchFamily="34" charset="0"/>
              </a:rPr>
              <a:t> </a:t>
            </a:r>
            <a:r>
              <a:rPr lang="pt-BR" sz="2400" dirty="0" smtClean="0">
                <a:latin typeface="Arial Rounded MT Bold" panose="020F0704030504030204" pitchFamily="34" charset="0"/>
              </a:rPr>
              <a:t>  (Contador Ético)         </a:t>
            </a:r>
            <a:r>
              <a:rPr lang="pt-BR" sz="3600" dirty="0" smtClean="0">
                <a:latin typeface="Arial Rounded MT Bold" panose="020F0704030504030204" pitchFamily="34" charset="0"/>
              </a:rPr>
              <a:t> X    </a:t>
            </a:r>
            <a:r>
              <a:rPr lang="pt-BR" sz="2400" dirty="0" smtClean="0">
                <a:latin typeface="Arial Rounded MT Bold" panose="020F0704030504030204" pitchFamily="34" charset="0"/>
              </a:rPr>
              <a:t>(Contador </a:t>
            </a:r>
            <a:r>
              <a:rPr lang="pt-BR" sz="2400" dirty="0">
                <a:latin typeface="Arial Rounded MT Bold" panose="020F0704030504030204" pitchFamily="34" charset="0"/>
              </a:rPr>
              <a:t>Antiético)            </a:t>
            </a: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1 ÉTICA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-36512" y="836712"/>
            <a:ext cx="7200800" cy="72008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 ÉTICA PROFISSIONAL NA CONTABILIDADE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2"/>
          <p:cNvSpPr/>
          <p:nvPr/>
        </p:nvSpPr>
        <p:spPr>
          <a:xfrm>
            <a:off x="539552" y="1345543"/>
            <a:ext cx="8226720" cy="279308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São </a:t>
            </a:r>
            <a:r>
              <a:rPr lang="pt-BR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deveres do contabilista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Exercer </a:t>
            </a:r>
            <a:r>
              <a:rPr lang="pt-BR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a profissão com zelo, diligência e 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honestidade</a:t>
            </a:r>
            <a:r>
              <a:rPr lang="pt-BR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, observando a legislação 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vigente</a:t>
            </a:r>
            <a:r>
              <a:rPr lang="pt-BR" sz="2400" dirty="0">
                <a:latin typeface="Arial Rounded MT Bold" panose="020F0704030504030204" pitchFamily="34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e </a:t>
            </a:r>
            <a:r>
              <a:rPr lang="pt-BR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</a:rPr>
              <a:t>os interesses de seus clientes sem prejuízo da dignidade e independência profissional.</a:t>
            </a:r>
            <a:endParaRPr sz="2400" dirty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endParaRPr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19872" y="4431739"/>
            <a:ext cx="534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Art.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2º, I, RESOLUÇÃO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CFC Nº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803/96 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(Código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de Ética Profissional do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Contabilista)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3079103" cy="26921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ÉTICA 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1700808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CONTABILIDADE CRIATIVA </a:t>
            </a:r>
            <a:endParaRPr lang="pt-BR" sz="28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2800" dirty="0" smtClean="0">
                <a:latin typeface="Arial Rounded MT Bold" panose="020F0704030504030204" pitchFamily="34" charset="0"/>
              </a:rPr>
              <a:t>Desvirtuamento </a:t>
            </a:r>
            <a:r>
              <a:rPr lang="pt-BR" sz="2800" dirty="0">
                <a:latin typeface="Arial Rounded MT Bold" panose="020F0704030504030204" pitchFamily="34" charset="0"/>
              </a:rPr>
              <a:t>das normas e </a:t>
            </a:r>
            <a:r>
              <a:rPr lang="pt-BR" sz="2800" dirty="0" smtClean="0">
                <a:latin typeface="Arial Rounded MT Bold" panose="020F0704030504030204" pitchFamily="34" charset="0"/>
              </a:rPr>
              <a:t>técnicas legais objetivando </a:t>
            </a:r>
            <a:r>
              <a:rPr lang="pt-BR" sz="2800" dirty="0">
                <a:latin typeface="Arial Rounded MT Bold" panose="020F0704030504030204" pitchFamily="34" charset="0"/>
              </a:rPr>
              <a:t>alcançar resultados dissimulados, no atendimento de </a:t>
            </a:r>
            <a:r>
              <a:rPr lang="pt-BR" sz="2800" dirty="0" smtClean="0">
                <a:latin typeface="Arial Rounded MT Bold" panose="020F0704030504030204" pitchFamily="34" charset="0"/>
              </a:rPr>
              <a:t>interesses particulares</a:t>
            </a:r>
            <a:r>
              <a:rPr lang="pt-BR" sz="2800" dirty="0">
                <a:latin typeface="Arial Rounded MT Bold" panose="020F0704030504030204" pitchFamily="34" charset="0"/>
              </a:rPr>
              <a:t>, contrariando </a:t>
            </a:r>
            <a:r>
              <a:rPr lang="pt-BR" sz="2800" dirty="0" smtClean="0">
                <a:latin typeface="Arial Rounded MT Bold" panose="020F0704030504030204" pitchFamily="34" charset="0"/>
              </a:rPr>
              <a:t>a ética </a:t>
            </a:r>
            <a:r>
              <a:rPr lang="pt-BR" sz="2800" dirty="0">
                <a:latin typeface="Arial Rounded MT Bold" panose="020F0704030504030204" pitchFamily="34" charset="0"/>
              </a:rPr>
              <a:t>da profissão contábil</a:t>
            </a:r>
            <a:r>
              <a:rPr lang="pt-BR" sz="2800" dirty="0" smtClean="0">
                <a:latin typeface="Arial Rounded MT Bold" panose="020F0704030504030204" pitchFamily="34" charset="0"/>
              </a:rPr>
              <a:t>.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3079103" cy="26921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ÉTICA 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1700808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CONTABILIDADE CRIATIVA </a:t>
            </a:r>
            <a:endParaRPr lang="pt-BR" sz="28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sz="2800" dirty="0" smtClean="0">
                <a:latin typeface="Arial Rounded MT Bold" panose="020F0704030504030204" pitchFamily="34" charset="0"/>
              </a:rPr>
              <a:t>Produz </a:t>
            </a:r>
            <a:r>
              <a:rPr lang="pt-BR" sz="2800" dirty="0">
                <a:latin typeface="Arial Rounded MT Bold" panose="020F0704030504030204" pitchFamily="34" charset="0"/>
              </a:rPr>
              <a:t>demonstrativos contábeis </a:t>
            </a:r>
            <a:r>
              <a:rPr lang="pt-BR" sz="2800" dirty="0" smtClean="0">
                <a:latin typeface="Arial Rounded MT Bold" panose="020F0704030504030204" pitchFamily="34" charset="0"/>
              </a:rPr>
              <a:t>apresentando  </a:t>
            </a:r>
            <a:r>
              <a:rPr lang="pt-BR" sz="2800" dirty="0">
                <a:latin typeface="Arial Rounded MT Bold" panose="020F0704030504030204" pitchFamily="34" charset="0"/>
              </a:rPr>
              <a:t>cenários  </a:t>
            </a:r>
            <a:r>
              <a:rPr lang="pt-BR" sz="2800" dirty="0" smtClean="0">
                <a:latin typeface="Arial Rounded MT Bold" panose="020F0704030504030204" pitchFamily="34" charset="0"/>
              </a:rPr>
              <a:t>diferentes daqueles </a:t>
            </a:r>
            <a:r>
              <a:rPr lang="pt-BR" sz="2800" dirty="0">
                <a:latin typeface="Arial Rounded MT Bold" panose="020F0704030504030204" pitchFamily="34" charset="0"/>
              </a:rPr>
              <a:t>que realmente </a:t>
            </a:r>
            <a:r>
              <a:rPr lang="pt-BR" sz="2800" dirty="0" smtClean="0">
                <a:latin typeface="Arial Rounded MT Bold" panose="020F0704030504030204" pitchFamily="34" charset="0"/>
              </a:rPr>
              <a:t>foi </a:t>
            </a:r>
            <a:r>
              <a:rPr lang="pt-BR" sz="2800" dirty="0">
                <a:latin typeface="Arial Rounded MT Bold" panose="020F0704030504030204" pitchFamily="34" charset="0"/>
              </a:rPr>
              <a:t>registrado na contabilidade.</a:t>
            </a:r>
          </a:p>
        </p:txBody>
      </p:sp>
    </p:spTree>
    <p:extLst>
      <p:ext uri="{BB962C8B-B14F-4D97-AF65-F5344CB8AC3E}">
        <p14:creationId xmlns:p14="http://schemas.microsoft.com/office/powerpoint/2010/main" val="11225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ÉTICA 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7" y="908721"/>
            <a:ext cx="4076489" cy="48965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41424" y="285293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PEDALADAS FISCAIS</a:t>
            </a:r>
          </a:p>
          <a:p>
            <a:pPr algn="just"/>
            <a:r>
              <a:rPr lang="pt-BR" sz="2800" dirty="0">
                <a:latin typeface="Arial Rounded MT Bold" panose="020F0704030504030204" pitchFamily="34" charset="0"/>
              </a:rPr>
              <a:t>Nome dado a práticas que o </a:t>
            </a:r>
            <a:r>
              <a:rPr lang="pt-BR" sz="2800" dirty="0" smtClean="0">
                <a:latin typeface="Arial Rounded MT Bold" panose="020F0704030504030204" pitchFamily="34" charset="0"/>
              </a:rPr>
              <a:t>governo </a:t>
            </a:r>
            <a:r>
              <a:rPr lang="pt-BR" sz="2800" dirty="0">
                <a:latin typeface="Arial Rounded MT Bold" panose="020F0704030504030204" pitchFamily="34" charset="0"/>
              </a:rPr>
              <a:t>teria usado para </a:t>
            </a:r>
            <a:r>
              <a:rPr lang="pt-BR" sz="2800" dirty="0" smtClean="0">
                <a:latin typeface="Arial Rounded MT Bold" panose="020F0704030504030204" pitchFamily="34" charset="0"/>
              </a:rPr>
              <a:t>cumprir </a:t>
            </a:r>
            <a:r>
              <a:rPr lang="pt-BR" sz="2800" dirty="0">
                <a:latin typeface="Arial Rounded MT Bold" panose="020F0704030504030204" pitchFamily="34" charset="0"/>
              </a:rPr>
              <a:t>as suas metas fiscais</a:t>
            </a:r>
            <a:r>
              <a:rPr lang="pt-BR" sz="2800" dirty="0" smtClean="0">
                <a:latin typeface="Arial Rounded MT Bold" panose="020F0704030504030204" pitchFamily="34" charset="0"/>
              </a:rPr>
              <a:t>.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ÉTICA E CONTABILIDADE CRIATIVA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0" y="783868"/>
            <a:ext cx="8316416" cy="38455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7" y="908721"/>
            <a:ext cx="4076489" cy="48965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99992" y="1700808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PEDALADAS FISCAIS</a:t>
            </a:r>
          </a:p>
          <a:p>
            <a:pPr algn="just"/>
            <a:r>
              <a:rPr lang="pt-BR" sz="2800" dirty="0" smtClean="0">
                <a:latin typeface="Arial Rounded MT Bold" panose="020F0704030504030204" pitchFamily="34" charset="0"/>
              </a:rPr>
              <a:t>Realiza </a:t>
            </a:r>
            <a:r>
              <a:rPr lang="pt-BR" sz="2800" dirty="0">
                <a:latin typeface="Arial Rounded MT Bold" panose="020F0704030504030204" pitchFamily="34" charset="0"/>
              </a:rPr>
              <a:t>ações de competência exclusiva do ente </a:t>
            </a:r>
            <a:r>
              <a:rPr lang="pt-BR" sz="2800" dirty="0" smtClean="0">
                <a:latin typeface="Arial Rounded MT Bold" panose="020F0704030504030204" pitchFamily="34" charset="0"/>
              </a:rPr>
              <a:t>Governamental</a:t>
            </a:r>
            <a:r>
              <a:rPr lang="pt-BR" sz="2800" dirty="0">
                <a:latin typeface="Arial Rounded MT Bold" panose="020F0704030504030204" pitchFamily="34" charset="0"/>
              </a:rPr>
              <a:t>, de </a:t>
            </a:r>
            <a:r>
              <a:rPr lang="pt-BR" sz="2800" dirty="0" smtClean="0">
                <a:latin typeface="Arial Rounded MT Bold" panose="020F0704030504030204" pitchFamily="34" charset="0"/>
              </a:rPr>
              <a:t>forma </a:t>
            </a:r>
            <a:r>
              <a:rPr lang="pt-BR" sz="2800" dirty="0">
                <a:latin typeface="Arial Rounded MT Bold" panose="020F0704030504030204" pitchFamily="34" charset="0"/>
              </a:rPr>
              <a:t>contrária à normalidade e sem o </a:t>
            </a:r>
            <a:r>
              <a:rPr lang="pt-BR" sz="2800" dirty="0" smtClean="0">
                <a:latin typeface="Arial Rounded MT Bold" panose="020F0704030504030204" pitchFamily="34" charset="0"/>
              </a:rPr>
              <a:t>devido registro </a:t>
            </a:r>
            <a:r>
              <a:rPr lang="pt-BR" sz="2800" dirty="0">
                <a:latin typeface="Arial Rounded MT Bold" panose="020F0704030504030204" pitchFamily="34" charset="0"/>
              </a:rPr>
              <a:t>contábil.</a:t>
            </a:r>
          </a:p>
        </p:txBody>
      </p:sp>
    </p:spTree>
    <p:extLst>
      <p:ext uri="{BB962C8B-B14F-4D97-AF65-F5344CB8AC3E}">
        <p14:creationId xmlns:p14="http://schemas.microsoft.com/office/powerpoint/2010/main" val="3333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890</Words>
  <Application>Microsoft Office PowerPoint</Application>
  <PresentationFormat>Apresentação na tela (4:3)</PresentationFormat>
  <Paragraphs>151</Paragraphs>
  <Slides>32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Aharoni</vt:lpstr>
      <vt:lpstr>Arial</vt:lpstr>
      <vt:lpstr>Arial Black</vt:lpstr>
      <vt:lpstr>Arial Rounded MT Bold</vt:lpstr>
      <vt:lpstr>Calibri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ELIEDNA BARBOSA</dc:creator>
  <cp:lastModifiedBy>ELIEDNA BARBOSA</cp:lastModifiedBy>
  <cp:revision>56</cp:revision>
  <dcterms:modified xsi:type="dcterms:W3CDTF">2015-07-16T17:11:27Z</dcterms:modified>
</cp:coreProperties>
</file>